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1"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3004800" cy="97536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3E231A"/>
        </a:fontRef>
        <a:srgbClr val="3E231A"/>
      </a:tcTxStyle>
      <a:tcStyle>
        <a:tcBdr>
          <a:left>
            <a:ln w="12700" cap="flat">
              <a:solidFill>
                <a:srgbClr val="3E231A"/>
              </a:solidFill>
              <a:prstDash val="solid"/>
              <a:miter lim="400000"/>
            </a:ln>
          </a:left>
          <a:right>
            <a:ln w="12700" cap="flat">
              <a:solidFill>
                <a:srgbClr val="3E231A"/>
              </a:solidFill>
              <a:prstDash val="solid"/>
              <a:miter lim="400000"/>
            </a:ln>
          </a:right>
          <a:top>
            <a:ln w="12700" cap="flat">
              <a:solidFill>
                <a:srgbClr val="3E231A"/>
              </a:solidFill>
              <a:prstDash val="solid"/>
              <a:miter lim="400000"/>
            </a:ln>
          </a:top>
          <a:bottom>
            <a:ln w="12700" cap="flat">
              <a:solidFill>
                <a:srgbClr val="3E231A"/>
              </a:solidFill>
              <a:prstDash val="solid"/>
              <a:miter lim="400000"/>
            </a:ln>
          </a:bottom>
          <a:insideH>
            <a:ln w="12700" cap="flat">
              <a:solidFill>
                <a:srgbClr val="3E231A"/>
              </a:solidFill>
              <a:prstDash val="solid"/>
              <a:miter lim="400000"/>
            </a:ln>
          </a:insideH>
          <a:insideV>
            <a:ln w="12700" cap="flat">
              <a:solidFill>
                <a:srgbClr val="3E231A"/>
              </a:solidFill>
              <a:prstDash val="solid"/>
              <a:miter lim="400000"/>
            </a:ln>
          </a:insideV>
        </a:tcBdr>
        <a:fill>
          <a:noFill/>
        </a:fill>
      </a:tcStyle>
    </a:wholeTbl>
    <a:band2H>
      <a:tcTxStyle/>
      <a:tcStyle>
        <a:tcBdr/>
        <a:fill>
          <a:solidFill>
            <a:srgbClr val="FFEBD2">
              <a:alpha val="48000"/>
            </a:srgbClr>
          </a:solidFill>
        </a:fill>
      </a:tcStyle>
    </a:band2H>
    <a:firstCol>
      <a:tcTxStyle b="off" i="off">
        <a:fontRef idx="minor">
          <a:srgbClr val="3E231A"/>
        </a:fontRef>
        <a:srgbClr val="3E231A"/>
      </a:tcTxStyle>
      <a:tcStyle>
        <a:tcBdr>
          <a:left>
            <a:ln w="12700" cap="flat">
              <a:solidFill>
                <a:srgbClr val="3E231A"/>
              </a:solidFill>
              <a:prstDash val="solid"/>
              <a:miter lim="400000"/>
            </a:ln>
          </a:left>
          <a:right>
            <a:ln w="12700" cap="flat">
              <a:solidFill>
                <a:srgbClr val="3E231A"/>
              </a:solidFill>
              <a:prstDash val="solid"/>
              <a:miter lim="400000"/>
            </a:ln>
          </a:right>
          <a:top>
            <a:ln w="12700" cap="flat">
              <a:solidFill>
                <a:srgbClr val="3E231A"/>
              </a:solidFill>
              <a:prstDash val="solid"/>
              <a:miter lim="400000"/>
            </a:ln>
          </a:top>
          <a:bottom>
            <a:ln w="12700" cap="flat">
              <a:solidFill>
                <a:srgbClr val="3E231A"/>
              </a:solidFill>
              <a:prstDash val="solid"/>
              <a:miter lim="400000"/>
            </a:ln>
          </a:bottom>
          <a:insideH>
            <a:ln w="12700" cap="flat">
              <a:solidFill>
                <a:srgbClr val="3E231A"/>
              </a:solidFill>
              <a:prstDash val="solid"/>
              <a:miter lim="400000"/>
            </a:ln>
          </a:insideH>
          <a:insideV>
            <a:ln w="12700" cap="flat">
              <a:solidFill>
                <a:srgbClr val="3E231A"/>
              </a:solidFill>
              <a:prstDash val="solid"/>
              <a:miter lim="400000"/>
            </a:ln>
          </a:insideV>
        </a:tcBdr>
        <a:fill>
          <a:solidFill>
            <a:srgbClr val="D6A96F">
              <a:alpha val="48000"/>
            </a:srgbClr>
          </a:solidFill>
        </a:fill>
      </a:tcStyle>
    </a:firstCol>
    <a:lastRow>
      <a:tcTxStyle b="off" i="off">
        <a:fontRef idx="minor">
          <a:srgbClr val="3E231A"/>
        </a:fontRef>
        <a:srgbClr val="3E231A"/>
      </a:tcTxStyle>
      <a:tcStyle>
        <a:tcBdr>
          <a:left>
            <a:ln w="12700" cap="flat">
              <a:solidFill>
                <a:srgbClr val="3E231A"/>
              </a:solidFill>
              <a:prstDash val="solid"/>
              <a:miter lim="400000"/>
            </a:ln>
          </a:left>
          <a:right>
            <a:ln w="12700" cap="flat">
              <a:solidFill>
                <a:srgbClr val="3E231A"/>
              </a:solidFill>
              <a:prstDash val="solid"/>
              <a:miter lim="400000"/>
            </a:ln>
          </a:right>
          <a:top>
            <a:ln w="25400" cap="flat">
              <a:solidFill>
                <a:srgbClr val="3E231A"/>
              </a:solidFill>
              <a:prstDash val="solid"/>
              <a:miter lim="400000"/>
            </a:ln>
          </a:top>
          <a:bottom>
            <a:ln w="12700" cap="flat">
              <a:solidFill>
                <a:srgbClr val="3E231A"/>
              </a:solidFill>
              <a:prstDash val="solid"/>
              <a:miter lim="400000"/>
            </a:ln>
          </a:bottom>
          <a:insideH>
            <a:ln w="12700" cap="flat">
              <a:solidFill>
                <a:srgbClr val="3E231A"/>
              </a:solidFill>
              <a:prstDash val="solid"/>
              <a:miter lim="400000"/>
            </a:ln>
          </a:insideH>
          <a:insideV>
            <a:ln w="12700" cap="flat">
              <a:solidFill>
                <a:srgbClr val="3E231A"/>
              </a:solidFill>
              <a:prstDash val="solid"/>
              <a:miter lim="400000"/>
            </a:ln>
          </a:insideV>
        </a:tcBdr>
        <a:fill>
          <a:solidFill>
            <a:srgbClr val="D6A96F">
              <a:alpha val="48000"/>
            </a:srgbClr>
          </a:solidFill>
        </a:fill>
      </a:tcStyle>
    </a:lastRow>
    <a:firstRow>
      <a:tcTxStyle b="off" i="off">
        <a:fontRef idx="minor">
          <a:srgbClr val="3E231A"/>
        </a:fontRef>
        <a:srgbClr val="3E231A"/>
      </a:tcTxStyle>
      <a:tcStyle>
        <a:tcBdr>
          <a:left>
            <a:ln w="12700" cap="flat">
              <a:solidFill>
                <a:srgbClr val="3E231A"/>
              </a:solidFill>
              <a:prstDash val="solid"/>
              <a:miter lim="400000"/>
            </a:ln>
          </a:left>
          <a:right>
            <a:ln w="12700" cap="flat">
              <a:solidFill>
                <a:srgbClr val="3E231A"/>
              </a:solidFill>
              <a:prstDash val="solid"/>
              <a:miter lim="400000"/>
            </a:ln>
          </a:right>
          <a:top>
            <a:ln w="12700" cap="flat">
              <a:solidFill>
                <a:srgbClr val="3E231A"/>
              </a:solidFill>
              <a:prstDash val="solid"/>
              <a:miter lim="400000"/>
            </a:ln>
          </a:top>
          <a:bottom>
            <a:ln w="25400" cap="flat">
              <a:solidFill>
                <a:srgbClr val="3E231A"/>
              </a:solidFill>
              <a:prstDash val="solid"/>
              <a:miter lim="400000"/>
            </a:ln>
          </a:bottom>
          <a:insideH>
            <a:ln w="12700" cap="flat">
              <a:solidFill>
                <a:srgbClr val="3E231A"/>
              </a:solidFill>
              <a:prstDash val="solid"/>
              <a:miter lim="400000"/>
            </a:ln>
          </a:insideH>
          <a:insideV>
            <a:ln w="12700" cap="flat">
              <a:solidFill>
                <a:srgbClr val="3E231A"/>
              </a:solidFill>
              <a:prstDash val="solid"/>
              <a:miter lim="400000"/>
            </a:ln>
          </a:insideV>
        </a:tcBdr>
        <a:fill>
          <a:solidFill>
            <a:srgbClr val="D6A96F">
              <a:alpha val="48000"/>
            </a:srgbClr>
          </a:solidFill>
        </a:fill>
      </a:tcStyle>
    </a:firstRow>
  </a:tblStyle>
  <a:tblStyle styleId="{C7B018BB-80A7-4F77-B60F-C8B233D01FF8}" styleName="">
    <a:tblBg/>
    <a:wholeTbl>
      <a:tcTxStyle b="off" i="off">
        <a:fontRef idx="minor">
          <a:srgbClr val="3E231A"/>
        </a:fontRef>
        <a:srgbClr val="3E231A"/>
      </a:tcTxStyle>
      <a:tcStyle>
        <a:tcBdr>
          <a:left>
            <a:ln w="12700" cap="flat">
              <a:noFill/>
              <a:miter lim="400000"/>
            </a:ln>
          </a:left>
          <a:right>
            <a:ln w="12700" cap="flat">
              <a:noFill/>
              <a:miter lim="400000"/>
            </a:ln>
          </a:right>
          <a:top>
            <a:ln w="12700" cap="flat">
              <a:solidFill>
                <a:srgbClr val="3E231A"/>
              </a:solidFill>
              <a:prstDash val="solid"/>
              <a:miter lim="400000"/>
            </a:ln>
          </a:top>
          <a:bottom>
            <a:ln w="12700" cap="flat">
              <a:solidFill>
                <a:srgbClr val="3E231A"/>
              </a:solidFill>
              <a:prstDash val="solid"/>
              <a:miter lim="400000"/>
            </a:ln>
          </a:bottom>
          <a:insideH>
            <a:ln w="12700" cap="flat">
              <a:solidFill>
                <a:srgbClr val="3E231A"/>
              </a:solidFill>
              <a:prstDash val="solid"/>
              <a:miter lim="400000"/>
            </a:ln>
          </a:insideH>
          <a:insideV>
            <a:ln w="12700" cap="flat">
              <a:noFill/>
              <a:miter lim="400000"/>
            </a:ln>
          </a:insideV>
        </a:tcBdr>
        <a:fill>
          <a:noFill/>
        </a:fill>
      </a:tcStyle>
    </a:wholeTbl>
    <a:band2H>
      <a:tcTxStyle/>
      <a:tcStyle>
        <a:tcBdr/>
        <a:fill>
          <a:solidFill>
            <a:srgbClr val="76654F">
              <a:alpha val="20000"/>
            </a:srgbClr>
          </a:solidFill>
        </a:fill>
      </a:tcStyle>
    </a:band2H>
    <a:firstCol>
      <a:tcTxStyle b="off" i="off">
        <a:fontRef idx="minor">
          <a:srgbClr val="FFFFFF"/>
        </a:fontRef>
        <a:srgbClr val="FFFFFF"/>
      </a:tcTxStyle>
      <a:tcStyle>
        <a:tcBdr>
          <a:left>
            <a:ln w="12700" cap="flat">
              <a:solidFill>
                <a:srgbClr val="3E231A"/>
              </a:solidFill>
              <a:prstDash val="solid"/>
              <a:miter lim="400000"/>
            </a:ln>
          </a:left>
          <a:right>
            <a:ln w="12700" cap="flat">
              <a:solidFill>
                <a:srgbClr val="3E231A"/>
              </a:solidFill>
              <a:prstDash val="solid"/>
              <a:miter lim="400000"/>
            </a:ln>
          </a:right>
          <a:top>
            <a:ln w="12700" cap="flat">
              <a:noFill/>
              <a:miter lim="400000"/>
            </a:ln>
          </a:top>
          <a:bottom>
            <a:ln w="12700" cap="flat">
              <a:noFill/>
              <a:miter lim="400000"/>
            </a:ln>
          </a:bottom>
          <a:insideH>
            <a:ln w="12700" cap="flat">
              <a:noFill/>
              <a:miter lim="400000"/>
            </a:ln>
          </a:insideH>
          <a:insideV>
            <a:ln w="12700" cap="flat">
              <a:solidFill>
                <a:srgbClr val="3E231A"/>
              </a:solidFill>
              <a:prstDash val="solid"/>
              <a:miter lim="400000"/>
            </a:ln>
          </a:insideV>
        </a:tcBdr>
        <a:fill>
          <a:solidFill>
            <a:srgbClr val="9BA7B4">
              <a:alpha val="90000"/>
            </a:srgbClr>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3E231A"/>
              </a:solidFill>
              <a:prstDash val="solid"/>
              <a:miter lim="400000"/>
            </a:ln>
          </a:top>
          <a:bottom>
            <a:ln w="12700" cap="flat">
              <a:solidFill>
                <a:srgbClr val="3E231A"/>
              </a:solidFill>
              <a:prstDash val="solid"/>
              <a:miter lim="400000"/>
            </a:ln>
          </a:bottom>
          <a:insideH>
            <a:ln w="12700" cap="flat">
              <a:solidFill>
                <a:srgbClr val="3E231A"/>
              </a:solidFill>
              <a:prstDash val="solid"/>
              <a:miter lim="400000"/>
            </a:ln>
          </a:insideH>
          <a:insideV>
            <a:ln w="12700" cap="flat">
              <a:noFill/>
              <a:miter lim="400000"/>
            </a:ln>
          </a:insideV>
        </a:tcBdr>
        <a:fill>
          <a:solidFill>
            <a:srgbClr val="6F8B9E">
              <a:alpha val="90000"/>
            </a:srgbClr>
          </a:solid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3E231A"/>
              </a:solidFill>
              <a:prstDash val="solid"/>
              <a:miter lim="400000"/>
            </a:ln>
          </a:top>
          <a:bottom>
            <a:ln w="12700" cap="flat">
              <a:solidFill>
                <a:srgbClr val="3E231A"/>
              </a:solidFill>
              <a:prstDash val="solid"/>
              <a:miter lim="400000"/>
            </a:ln>
          </a:bottom>
          <a:insideH>
            <a:ln w="12700" cap="flat">
              <a:solidFill>
                <a:srgbClr val="3E231A"/>
              </a:solidFill>
              <a:prstDash val="solid"/>
              <a:miter lim="400000"/>
            </a:ln>
          </a:insideH>
          <a:insideV>
            <a:ln w="12700" cap="flat">
              <a:noFill/>
              <a:miter lim="400000"/>
            </a:ln>
          </a:insideV>
        </a:tcBdr>
        <a:fill>
          <a:solidFill>
            <a:srgbClr val="6F8B9E">
              <a:alpha val="90000"/>
            </a:srgbClr>
          </a:solidFill>
        </a:fill>
      </a:tcStyle>
    </a:firstRow>
  </a:tblStyle>
  <a:tblStyle styleId="{EEE7283C-3CF3-47DC-8721-378D4A62B228}" styleName="">
    <a:tblBg/>
    <a:wholeTbl>
      <a:tcTxStyle b="off" i="off">
        <a:fontRef idx="minor">
          <a:srgbClr val="3E231A"/>
        </a:fontRef>
        <a:srgbClr val="3E231A"/>
      </a:tcTxStyle>
      <a:tcStyle>
        <a:tcBdr>
          <a:left>
            <a:ln w="12700" cap="flat">
              <a:noFill/>
              <a:miter lim="400000"/>
            </a:ln>
          </a:left>
          <a:right>
            <a:ln w="12700" cap="flat">
              <a:noFill/>
              <a:miter lim="400000"/>
            </a:ln>
          </a:right>
          <a:top>
            <a:ln w="12700" cap="flat">
              <a:solidFill>
                <a:srgbClr val="3D231A"/>
              </a:solidFill>
              <a:prstDash val="solid"/>
              <a:miter lim="400000"/>
            </a:ln>
          </a:top>
          <a:bottom>
            <a:ln w="12700" cap="flat">
              <a:solidFill>
                <a:srgbClr val="3D231A"/>
              </a:solidFill>
              <a:prstDash val="solid"/>
              <a:miter lim="400000"/>
            </a:ln>
          </a:bottom>
          <a:insideH>
            <a:ln w="12700" cap="flat">
              <a:solidFill>
                <a:srgbClr val="3D231A"/>
              </a:solidFill>
              <a:prstDash val="solid"/>
              <a:miter lim="400000"/>
            </a:ln>
          </a:insideH>
          <a:insideV>
            <a:ln w="12700" cap="flat">
              <a:noFill/>
              <a:miter lim="400000"/>
            </a:ln>
          </a:insideV>
        </a:tcBdr>
        <a:fill>
          <a:noFill/>
        </a:fill>
      </a:tcStyle>
    </a:wholeTbl>
    <a:band2H>
      <a:tcTxStyle/>
      <a:tcStyle>
        <a:tcBdr/>
        <a:fill>
          <a:solidFill>
            <a:srgbClr val="B1A596">
              <a:alpha val="20000"/>
            </a:srgbClr>
          </a:solidFill>
        </a:fill>
      </a:tcStyle>
    </a:band2H>
    <a:firstCol>
      <a:tcTxStyle b="off" i="off">
        <a:fontRef idx="minor">
          <a:srgbClr val="3E231A"/>
        </a:fontRef>
        <a:srgbClr val="3E231A"/>
      </a:tcTxStyle>
      <a:tcStyle>
        <a:tcBdr>
          <a:left>
            <a:ln w="12700" cap="flat">
              <a:solidFill>
                <a:srgbClr val="3D231A"/>
              </a:solidFill>
              <a:prstDash val="solid"/>
              <a:miter lim="400000"/>
            </a:ln>
          </a:left>
          <a:right>
            <a:ln w="12700" cap="flat">
              <a:solidFill>
                <a:srgbClr val="3D231A"/>
              </a:solidFill>
              <a:prstDash val="solid"/>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BCA581">
              <a:alpha val="50000"/>
            </a:srgbClr>
          </a:solidFill>
        </a:fill>
      </a:tcStyle>
    </a:firstCol>
    <a:lastRow>
      <a:tcTxStyle b="off" i="off">
        <a:fontRef idx="minor">
          <a:srgbClr val="3E231A"/>
        </a:fontRef>
        <a:srgbClr val="3E231A"/>
      </a:tcTxStyle>
      <a:tcStyle>
        <a:tcBdr>
          <a:left>
            <a:ln w="12700" cap="flat">
              <a:noFill/>
              <a:miter lim="400000"/>
            </a:ln>
          </a:left>
          <a:right>
            <a:ln w="12700" cap="flat">
              <a:noFill/>
              <a:miter lim="400000"/>
            </a:ln>
          </a:right>
          <a:top>
            <a:ln w="25400" cap="flat">
              <a:solidFill>
                <a:srgbClr val="3D231A"/>
              </a:solidFill>
              <a:prstDash val="solid"/>
              <a:miter lim="400000"/>
            </a:ln>
          </a:top>
          <a:bottom>
            <a:ln w="12700" cap="flat">
              <a:solidFill>
                <a:srgbClr val="3D231A"/>
              </a:solidFill>
              <a:prstDash val="solid"/>
              <a:miter lim="400000"/>
            </a:ln>
          </a:bottom>
          <a:insideH>
            <a:ln w="12700" cap="flat">
              <a:solidFill>
                <a:srgbClr val="3D231A"/>
              </a:solidFill>
              <a:prstDash val="solid"/>
              <a:miter lim="400000"/>
            </a:ln>
          </a:insideH>
          <a:insideV>
            <a:ln w="12700" cap="flat">
              <a:noFill/>
              <a:miter lim="400000"/>
            </a:ln>
          </a:insideV>
        </a:tcBdr>
        <a:fill>
          <a:no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3D231A"/>
              </a:solidFill>
              <a:prstDash val="solid"/>
              <a:miter lim="400000"/>
            </a:ln>
          </a:top>
          <a:bottom>
            <a:ln w="12700" cap="flat">
              <a:solidFill>
                <a:srgbClr val="3D231A"/>
              </a:solidFill>
              <a:prstDash val="solid"/>
              <a:miter lim="400000"/>
            </a:ln>
          </a:bottom>
          <a:insideH>
            <a:ln w="12700" cap="flat">
              <a:solidFill>
                <a:srgbClr val="3D231A"/>
              </a:solidFill>
              <a:prstDash val="solid"/>
              <a:miter lim="400000"/>
            </a:ln>
          </a:insideH>
          <a:insideV>
            <a:ln w="12700" cap="flat">
              <a:noFill/>
              <a:miter lim="400000"/>
            </a:ln>
          </a:insideV>
        </a:tcBdr>
        <a:fill>
          <a:solidFill>
            <a:srgbClr val="A56333">
              <a:alpha val="75000"/>
            </a:srgbClr>
          </a:solidFill>
        </a:fill>
      </a:tcStyle>
    </a:firstRow>
  </a:tblStyle>
  <a:tblStyle styleId="{CF821DB8-F4EB-4A41-A1BA-3FCAFE7338EE}" styleName="">
    <a:tblBg/>
    <a:wholeTbl>
      <a:tcTxStyle b="off" i="off">
        <a:fontRef idx="minor">
          <a:srgbClr val="3E231A"/>
        </a:fontRef>
        <a:srgbClr val="3E231A"/>
      </a:tcTxStyle>
      <a:tcStyle>
        <a:tcBdr>
          <a:left>
            <a:ln w="12700" cap="flat">
              <a:noFill/>
              <a:miter lim="400000"/>
            </a:ln>
          </a:left>
          <a:right>
            <a:ln w="12700" cap="flat">
              <a:noFill/>
              <a:miter lim="400000"/>
            </a:ln>
          </a:right>
          <a:top>
            <a:ln w="12700" cap="flat">
              <a:solidFill>
                <a:srgbClr val="3E231A"/>
              </a:solidFill>
              <a:prstDash val="solid"/>
              <a:miter lim="400000"/>
            </a:ln>
          </a:top>
          <a:bottom>
            <a:ln w="12700" cap="flat">
              <a:solidFill>
                <a:srgbClr val="3E231A"/>
              </a:solidFill>
              <a:prstDash val="solid"/>
              <a:miter lim="400000"/>
            </a:ln>
          </a:bottom>
          <a:insideH>
            <a:ln w="12700" cap="flat">
              <a:solidFill>
                <a:srgbClr val="3E231A"/>
              </a:solidFill>
              <a:prstDash val="solid"/>
              <a:miter lim="400000"/>
            </a:ln>
          </a:insideH>
          <a:insideV>
            <a:ln w="12700" cap="flat">
              <a:noFill/>
              <a:miter lim="400000"/>
            </a:ln>
          </a:insideV>
        </a:tcBdr>
        <a:fill>
          <a:solidFill>
            <a:srgbClr val="C19B68">
              <a:alpha val="50000"/>
            </a:srgbClr>
          </a:solidFill>
        </a:fill>
      </a:tcStyle>
    </a:wholeTbl>
    <a:band2H>
      <a:tcTxStyle/>
      <a:tcStyle>
        <a:tcBdr/>
        <a:fill>
          <a:solidFill>
            <a:srgbClr val="C09B6C">
              <a:alpha val="26000"/>
            </a:srgbClr>
          </a:solidFill>
        </a:fill>
      </a:tcStyle>
    </a:band2H>
    <a:firstCol>
      <a:tcTxStyle b="off" i="off">
        <a:fontRef idx="minor">
          <a:srgbClr val="FFFFFF"/>
        </a:fontRef>
        <a:srgbClr val="FFFFFF"/>
      </a:tcTxStyle>
      <a:tcStyle>
        <a:tcBdr>
          <a:left>
            <a:ln w="12700" cap="flat">
              <a:solidFill>
                <a:srgbClr val="3E231A"/>
              </a:solidFill>
              <a:prstDash val="solid"/>
              <a:miter lim="400000"/>
            </a:ln>
          </a:left>
          <a:right>
            <a:ln w="12700" cap="flat">
              <a:solidFill>
                <a:srgbClr val="3E231A"/>
              </a:solidFill>
              <a:prstDash val="solid"/>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845C39">
              <a:alpha val="80000"/>
            </a:srgbClr>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3E231A"/>
              </a:solidFill>
              <a:prstDash val="solid"/>
              <a:miter lim="400000"/>
            </a:ln>
          </a:top>
          <a:bottom>
            <a:ln w="12700" cap="flat">
              <a:solidFill>
                <a:srgbClr val="3E231A"/>
              </a:solidFill>
              <a:prstDash val="solid"/>
              <a:miter lim="400000"/>
            </a:ln>
          </a:bottom>
          <a:insideH>
            <a:ln w="12700" cap="flat">
              <a:noFill/>
              <a:miter lim="400000"/>
            </a:ln>
          </a:insideH>
          <a:insideV>
            <a:ln w="12700" cap="flat">
              <a:noFill/>
              <a:miter lim="400000"/>
            </a:ln>
          </a:insideV>
        </a:tcBdr>
        <a:fill>
          <a:solidFill>
            <a:srgbClr val="A77A48">
              <a:alpha val="81000"/>
            </a:srgbClr>
          </a:solid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3E231A"/>
              </a:solidFill>
              <a:prstDash val="solid"/>
              <a:miter lim="400000"/>
            </a:ln>
          </a:top>
          <a:bottom>
            <a:ln w="12700" cap="flat">
              <a:solidFill>
                <a:srgbClr val="3E231A"/>
              </a:solidFill>
              <a:prstDash val="solid"/>
              <a:miter lim="400000"/>
            </a:ln>
          </a:bottom>
          <a:insideH>
            <a:ln w="12700" cap="flat">
              <a:noFill/>
              <a:miter lim="400000"/>
            </a:ln>
          </a:insideH>
          <a:insideV>
            <a:ln w="12700" cap="flat">
              <a:noFill/>
              <a:miter lim="400000"/>
            </a:ln>
          </a:insideV>
        </a:tcBdr>
        <a:fill>
          <a:solidFill>
            <a:srgbClr val="633E29">
              <a:alpha val="85000"/>
            </a:srgbClr>
          </a:solidFill>
        </a:fill>
      </a:tcStyle>
    </a:firstRow>
  </a:tblStyle>
  <a:tblStyle styleId="{33BA23B1-9221-436E-865A-0063620EA4FD}" styleName="">
    <a:tblBg/>
    <a:wholeTbl>
      <a:tcTxStyle b="off" i="off">
        <a:fontRef idx="minor">
          <a:srgbClr val="3E231A"/>
        </a:fontRef>
        <a:srgbClr val="3E231A"/>
      </a:tcTxStyle>
      <a:tcStyle>
        <a:tcBdr>
          <a:left>
            <a:ln w="12700" cap="flat">
              <a:noFill/>
              <a:miter lim="400000"/>
            </a:ln>
          </a:left>
          <a:right>
            <a:ln w="12700" cap="flat">
              <a:noFill/>
              <a:miter lim="400000"/>
            </a:ln>
          </a:right>
          <a:top>
            <a:ln w="12700" cap="flat">
              <a:solidFill>
                <a:srgbClr val="828D8E"/>
              </a:solidFill>
              <a:prstDash val="solid"/>
              <a:miter lim="400000"/>
            </a:ln>
          </a:top>
          <a:bottom>
            <a:ln w="12700" cap="flat">
              <a:solidFill>
                <a:srgbClr val="828D8E"/>
              </a:solidFill>
              <a:prstDash val="solid"/>
              <a:miter lim="400000"/>
            </a:ln>
          </a:bottom>
          <a:insideH>
            <a:ln w="12700" cap="flat">
              <a:solidFill>
                <a:srgbClr val="828D8E"/>
              </a:solidFill>
              <a:prstDash val="solid"/>
              <a:miter lim="400000"/>
            </a:ln>
          </a:insideH>
          <a:insideV>
            <a:ln w="12700" cap="flat">
              <a:noFill/>
              <a:miter lim="400000"/>
            </a:ln>
          </a:insideV>
        </a:tcBdr>
        <a:fill>
          <a:noFill/>
        </a:fill>
      </a:tcStyle>
    </a:wholeTbl>
    <a:band2H>
      <a:tcTxStyle/>
      <a:tcStyle>
        <a:tcBdr/>
        <a:fill>
          <a:solidFill>
            <a:srgbClr val="76654F">
              <a:alpha val="20000"/>
            </a:srgbClr>
          </a:solidFill>
        </a:fill>
      </a:tcStyle>
    </a:band2H>
    <a:firstCol>
      <a:tcTxStyle b="off" i="off">
        <a:fontRef idx="minor">
          <a:srgbClr val="3E231A"/>
        </a:fontRef>
        <a:srgbClr val="3E231A"/>
      </a:tcTxStyle>
      <a:tcStyle>
        <a:tcBdr>
          <a:left>
            <a:ln w="12700" cap="flat">
              <a:solidFill>
                <a:srgbClr val="828D8E"/>
              </a:solidFill>
              <a:prstDash val="solid"/>
              <a:miter lim="400000"/>
            </a:ln>
          </a:left>
          <a:right>
            <a:ln w="12700" cap="flat">
              <a:solidFill>
                <a:srgbClr val="828D8E"/>
              </a:solidFill>
              <a:prstDash val="solid"/>
              <a:miter lim="400000"/>
            </a:ln>
          </a:right>
          <a:top>
            <a:ln w="12700" cap="flat">
              <a:solidFill>
                <a:srgbClr val="828D8E"/>
              </a:solidFill>
              <a:prstDash val="solid"/>
              <a:miter lim="400000"/>
            </a:ln>
          </a:top>
          <a:bottom>
            <a:ln w="12700" cap="flat">
              <a:solidFill>
                <a:srgbClr val="828D8E"/>
              </a:solidFill>
              <a:prstDash val="solid"/>
              <a:miter lim="400000"/>
            </a:ln>
          </a:bottom>
          <a:insideH>
            <a:ln w="12700" cap="flat">
              <a:solidFill>
                <a:srgbClr val="828D8E"/>
              </a:solidFill>
              <a:prstDash val="solid"/>
              <a:miter lim="400000"/>
            </a:ln>
          </a:insideH>
          <a:insideV>
            <a:ln w="12700" cap="flat">
              <a:noFill/>
              <a:miter lim="400000"/>
            </a:ln>
          </a:insideV>
        </a:tcBdr>
        <a:fill>
          <a:solidFill>
            <a:srgbClr val="E6DFD8">
              <a:alpha val="61000"/>
            </a:srgbClr>
          </a:solidFill>
        </a:fill>
      </a:tcStyle>
    </a:firstCol>
    <a:lastRow>
      <a:tcTxStyle b="off" i="off">
        <a:fontRef idx="minor">
          <a:srgbClr val="3E231A"/>
        </a:fontRef>
        <a:srgbClr val="3E231A"/>
      </a:tcTxStyle>
      <a:tcStyle>
        <a:tcBdr>
          <a:left>
            <a:ln w="12700" cap="flat">
              <a:noFill/>
              <a:miter lim="400000"/>
            </a:ln>
          </a:left>
          <a:right>
            <a:ln w="12700" cap="flat">
              <a:noFill/>
              <a:miter lim="400000"/>
            </a:ln>
          </a:right>
          <a:top>
            <a:ln w="12700" cap="flat">
              <a:solidFill>
                <a:srgbClr val="828D8E"/>
              </a:solidFill>
              <a:prstDash val="solid"/>
              <a:miter lim="400000"/>
            </a:ln>
          </a:top>
          <a:bottom>
            <a:ln w="12700" cap="flat">
              <a:solidFill>
                <a:srgbClr val="828D8E"/>
              </a:solidFill>
              <a:prstDash val="solid"/>
              <a:miter lim="400000"/>
            </a:ln>
          </a:bottom>
          <a:insideH>
            <a:ln w="12700" cap="flat">
              <a:noFill/>
              <a:miter lim="400000"/>
            </a:ln>
          </a:insideH>
          <a:insideV>
            <a:ln w="12700" cap="flat">
              <a:noFill/>
              <a:miter lim="400000"/>
            </a:ln>
          </a:insideV>
        </a:tcBdr>
        <a:fill>
          <a:solidFill>
            <a:srgbClr val="E6DFD8">
              <a:alpha val="61000"/>
            </a:srgbClr>
          </a:solid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828D8E"/>
              </a:solidFill>
              <a:prstDash val="solid"/>
              <a:miter lim="400000"/>
            </a:ln>
          </a:top>
          <a:bottom>
            <a:ln w="12700" cap="flat">
              <a:solidFill>
                <a:srgbClr val="828D8E"/>
              </a:solidFill>
              <a:prstDash val="solid"/>
              <a:miter lim="400000"/>
            </a:ln>
          </a:bottom>
          <a:insideH>
            <a:ln w="12700" cap="flat">
              <a:noFill/>
              <a:miter lim="400000"/>
            </a:ln>
          </a:insideH>
          <a:insideV>
            <a:ln w="12700" cap="flat">
              <a:noFill/>
              <a:miter lim="400000"/>
            </a:ln>
          </a:insideV>
        </a:tcBdr>
        <a:fill>
          <a:solidFill>
            <a:srgbClr val="5D5E5F"/>
          </a:solidFill>
        </a:fill>
      </a:tcStyle>
    </a:firstRow>
  </a:tblStyle>
  <a:tblStyle styleId="{2708684C-4D16-4618-839F-0558EEFCDFE6}" styleName="">
    <a:tblBg/>
    <a:wholeTbl>
      <a:tcTxStyle b="off" i="off">
        <a:fontRef idx="minor">
          <a:srgbClr val="232323"/>
        </a:fontRef>
        <a:srgbClr val="232323"/>
      </a:tcTxStyle>
      <a:tcStyle>
        <a:tcBdr>
          <a:left>
            <a:ln w="12700" cap="flat">
              <a:solidFill>
                <a:srgbClr val="83867F"/>
              </a:solidFill>
              <a:custDash>
                <a:ds d="200000" sp="200000"/>
              </a:custDash>
              <a:miter lim="400000"/>
            </a:ln>
          </a:left>
          <a:right>
            <a:ln w="12700" cap="flat">
              <a:solidFill>
                <a:srgbClr val="83867F"/>
              </a:solidFill>
              <a:custDash>
                <a:ds d="200000" sp="200000"/>
              </a:custDash>
              <a:miter lim="400000"/>
            </a:ln>
          </a:right>
          <a:top>
            <a:ln w="12700" cap="flat">
              <a:solidFill>
                <a:srgbClr val="83867F"/>
              </a:solidFill>
              <a:custDash>
                <a:ds d="200000" sp="200000"/>
              </a:custDash>
              <a:miter lim="400000"/>
            </a:ln>
          </a:top>
          <a:bottom>
            <a:ln w="12700" cap="flat">
              <a:solidFill>
                <a:srgbClr val="83867F"/>
              </a:solidFill>
              <a:custDash>
                <a:ds d="200000" sp="200000"/>
              </a:custDash>
              <a:miter lim="400000"/>
            </a:ln>
          </a:bottom>
          <a:insideH>
            <a:ln w="12700" cap="flat">
              <a:solidFill>
                <a:srgbClr val="83867F"/>
              </a:solidFill>
              <a:custDash>
                <a:ds d="200000" sp="200000"/>
              </a:custDash>
              <a:miter lim="400000"/>
            </a:ln>
          </a:insideH>
          <a:insideV>
            <a:ln w="12700" cap="flat">
              <a:solidFill>
                <a:srgbClr val="83867F"/>
              </a:solidFill>
              <a:custDash>
                <a:ds d="200000" sp="200000"/>
              </a:custDash>
              <a:miter lim="400000"/>
            </a:ln>
          </a:insideV>
        </a:tcBdr>
        <a:fill>
          <a:noFill/>
        </a:fill>
      </a:tcStyle>
    </a:wholeTbl>
    <a:band2H>
      <a:tcTxStyle/>
      <a:tcStyle>
        <a:tcBdr/>
        <a:fill>
          <a:solidFill>
            <a:srgbClr val="76654F">
              <a:alpha val="20000"/>
            </a:srgbClr>
          </a:solidFill>
        </a:fill>
      </a:tcStyle>
    </a:band2H>
    <a:firstCol>
      <a:tcTxStyle b="off" i="off">
        <a:fontRef idx="minor">
          <a:srgbClr val="232323"/>
        </a:fontRef>
        <a:srgbClr val="232323"/>
      </a:tcTxStyle>
      <a:tcStyle>
        <a:tcBdr>
          <a:left>
            <a:ln w="12700" cap="flat">
              <a:noFill/>
              <a:miter lim="400000"/>
            </a:ln>
          </a:left>
          <a:right>
            <a:ln w="12700" cap="flat">
              <a:solidFill>
                <a:srgbClr val="3E231A"/>
              </a:solidFill>
              <a:prstDash val="solid"/>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noFill/>
        </a:fill>
      </a:tcStyle>
    </a:firstCol>
    <a:lastRow>
      <a:tcTxStyle b="off" i="off">
        <a:fontRef idx="minor">
          <a:srgbClr val="232323"/>
        </a:fontRef>
        <a:srgbClr val="232323"/>
      </a:tcTxStyle>
      <a:tcStyle>
        <a:tcBdr>
          <a:left>
            <a:ln w="12700" cap="flat">
              <a:noFill/>
              <a:miter lim="400000"/>
            </a:ln>
          </a:left>
          <a:right>
            <a:ln w="12700" cap="flat">
              <a:noFill/>
              <a:miter lim="400000"/>
            </a:ln>
          </a:right>
          <a:top>
            <a:ln w="12700" cap="flat">
              <a:solidFill>
                <a:srgbClr val="3E231A"/>
              </a:solidFill>
              <a:prstDash val="solid"/>
              <a:miter lim="400000"/>
            </a:ln>
          </a:top>
          <a:bottom>
            <a:ln w="12700" cap="flat">
              <a:noFill/>
              <a:miter lim="400000"/>
            </a:ln>
          </a:bottom>
          <a:insideH>
            <a:ln w="12700" cap="flat">
              <a:noFill/>
              <a:miter lim="400000"/>
            </a:ln>
          </a:insideH>
          <a:insideV>
            <a:ln w="12700" cap="flat">
              <a:noFill/>
              <a:miter lim="400000"/>
            </a:ln>
          </a:insideV>
        </a:tcBdr>
        <a:fill>
          <a:noFill/>
        </a:fill>
      </a:tcStyle>
    </a:lastRow>
    <a:firstRow>
      <a:tcTxStyle b="off" i="off">
        <a:fontRef idx="minor">
          <a:srgbClr val="232323"/>
        </a:fontRef>
        <a:srgbClr val="232323"/>
      </a:tcTxStyle>
      <a:tcStyle>
        <a:tcBdr>
          <a:left>
            <a:ln w="12700" cap="flat">
              <a:noFill/>
              <a:miter lim="400000"/>
            </a:ln>
          </a:left>
          <a:right>
            <a:ln w="12700" cap="flat">
              <a:noFill/>
              <a:miter lim="400000"/>
            </a:ln>
          </a:right>
          <a:top>
            <a:ln w="12700" cap="flat">
              <a:noFill/>
              <a:miter lim="400000"/>
            </a:ln>
          </a:top>
          <a:bottom>
            <a:ln w="12700" cap="flat">
              <a:solidFill>
                <a:srgbClr val="3E231A"/>
              </a:solidFill>
              <a:prstDash val="solid"/>
              <a:miter lim="400000"/>
            </a:ln>
          </a:bottom>
          <a:insideH>
            <a:ln w="12700" cap="flat">
              <a:noFill/>
              <a:miter lim="400000"/>
            </a:ln>
          </a:insideH>
          <a:insideV>
            <a:ln w="12700" cap="flat">
              <a:noFill/>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8" d="100"/>
          <a:sy n="58" d="100"/>
        </p:scale>
        <p:origin x="1474"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6" name="Shape 116"/>
          <p:cNvSpPr>
            <a:spLocks noGrp="1" noRot="1" noChangeAspect="1"/>
          </p:cNvSpPr>
          <p:nvPr>
            <p:ph type="sldImg"/>
          </p:nvPr>
        </p:nvSpPr>
        <p:spPr>
          <a:xfrm>
            <a:off x="1143000" y="685800"/>
            <a:ext cx="4572000" cy="3429000"/>
          </a:xfrm>
          <a:prstGeom prst="rect">
            <a:avLst/>
          </a:prstGeom>
        </p:spPr>
        <p:txBody>
          <a:bodyPr/>
          <a:lstStyle/>
          <a:p>
            <a:endParaRPr/>
          </a:p>
        </p:txBody>
      </p:sp>
      <p:sp>
        <p:nvSpPr>
          <p:cNvPr id="117" name="Shape 117"/>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12041" y="-12043"/>
            <a:ext cx="13041499" cy="977768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607958" y="3419782"/>
            <a:ext cx="8286889" cy="2341407"/>
          </a:xfrm>
        </p:spPr>
        <p:txBody>
          <a:bodyPr anchor="b">
            <a:noAutofit/>
          </a:bodyPr>
          <a:lstStyle>
            <a:lvl1pPr algn="r">
              <a:defRPr sz="768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607958" y="5761187"/>
            <a:ext cx="8286889" cy="1560034"/>
          </a:xfrm>
        </p:spPr>
        <p:txBody>
          <a:bodyPr anchor="t"/>
          <a:lstStyle>
            <a:lvl1pPr marL="0" indent="0" algn="r">
              <a:buNone/>
              <a:defRPr>
                <a:solidFill>
                  <a:schemeClr val="tx1">
                    <a:lumMod val="50000"/>
                    <a:lumOff val="50000"/>
                  </a:schemeClr>
                </a:solidFill>
              </a:defRPr>
            </a:lvl1pPr>
            <a:lvl2pPr marL="650230" indent="0" algn="ctr">
              <a:buNone/>
              <a:defRPr>
                <a:solidFill>
                  <a:schemeClr val="tx1">
                    <a:tint val="75000"/>
                  </a:schemeClr>
                </a:solidFill>
              </a:defRPr>
            </a:lvl2pPr>
            <a:lvl3pPr marL="1300460" indent="0" algn="ctr">
              <a:buNone/>
              <a:defRPr>
                <a:solidFill>
                  <a:schemeClr val="tx1">
                    <a:tint val="75000"/>
                  </a:schemeClr>
                </a:solidFill>
              </a:defRPr>
            </a:lvl3pPr>
            <a:lvl4pPr marL="1950690" indent="0" algn="ctr">
              <a:buNone/>
              <a:defRPr>
                <a:solidFill>
                  <a:schemeClr val="tx1">
                    <a:tint val="75000"/>
                  </a:schemeClr>
                </a:solidFill>
              </a:defRPr>
            </a:lvl4pPr>
            <a:lvl5pPr marL="2600919" indent="0" algn="ctr">
              <a:buNone/>
              <a:defRPr>
                <a:solidFill>
                  <a:schemeClr val="tx1">
                    <a:tint val="75000"/>
                  </a:schemeClr>
                </a:solidFill>
              </a:defRPr>
            </a:lvl5pPr>
            <a:lvl6pPr marL="3251149" indent="0" algn="ctr">
              <a:buNone/>
              <a:defRPr>
                <a:solidFill>
                  <a:schemeClr val="tx1">
                    <a:tint val="75000"/>
                  </a:schemeClr>
                </a:solidFill>
              </a:defRPr>
            </a:lvl6pPr>
            <a:lvl7pPr marL="3901379" indent="0" algn="ctr">
              <a:buNone/>
              <a:defRPr>
                <a:solidFill>
                  <a:schemeClr val="tx1">
                    <a:tint val="75000"/>
                  </a:schemeClr>
                </a:solidFill>
              </a:defRPr>
            </a:lvl7pPr>
            <a:lvl8pPr marL="4551609" indent="0" algn="ctr">
              <a:buNone/>
              <a:defRPr>
                <a:solidFill>
                  <a:schemeClr val="tx1">
                    <a:tint val="75000"/>
                  </a:schemeClr>
                </a:solidFill>
              </a:defRPr>
            </a:lvl8pPr>
            <a:lvl9pPr marL="5201839"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17-Apr-18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3479095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987" y="866986"/>
            <a:ext cx="9027860" cy="4840676"/>
          </a:xfrm>
        </p:spPr>
        <p:txBody>
          <a:bodyPr anchor="ctr">
            <a:normAutofit/>
          </a:bodyPr>
          <a:lstStyle>
            <a:lvl1pPr algn="l">
              <a:defRPr sz="6258" b="0" cap="none"/>
            </a:lvl1pPr>
          </a:lstStyle>
          <a:p>
            <a:r>
              <a:rPr lang="en-US"/>
              <a:t>Click to edit Master title style</a:t>
            </a:r>
            <a:endParaRPr lang="en-US" dirty="0"/>
          </a:p>
        </p:txBody>
      </p:sp>
      <p:sp>
        <p:nvSpPr>
          <p:cNvPr id="3" name="Text Placeholder 2"/>
          <p:cNvSpPr>
            <a:spLocks noGrp="1"/>
          </p:cNvSpPr>
          <p:nvPr>
            <p:ph type="body" idx="1"/>
          </p:nvPr>
        </p:nvSpPr>
        <p:spPr>
          <a:xfrm>
            <a:off x="866987" y="6357902"/>
            <a:ext cx="9027860" cy="2234257"/>
          </a:xfrm>
        </p:spPr>
        <p:txBody>
          <a:bodyPr anchor="ctr">
            <a:normAutofit/>
          </a:bodyPr>
          <a:lstStyle>
            <a:lvl1pPr marL="0" indent="0" algn="l">
              <a:buNone/>
              <a:defRPr sz="2560">
                <a:solidFill>
                  <a:schemeClr val="tx1">
                    <a:lumMod val="75000"/>
                    <a:lumOff val="25000"/>
                  </a:schemeClr>
                </a:solidFill>
              </a:defRPr>
            </a:lvl1pPr>
            <a:lvl2pPr marL="650230" indent="0">
              <a:buNone/>
              <a:defRPr sz="2560">
                <a:solidFill>
                  <a:schemeClr val="tx1">
                    <a:tint val="75000"/>
                  </a:schemeClr>
                </a:solidFill>
              </a:defRPr>
            </a:lvl2pPr>
            <a:lvl3pPr marL="1300460" indent="0">
              <a:buNone/>
              <a:defRPr sz="2276">
                <a:solidFill>
                  <a:schemeClr val="tx1">
                    <a:tint val="75000"/>
                  </a:schemeClr>
                </a:solidFill>
              </a:defRPr>
            </a:lvl3pPr>
            <a:lvl4pPr marL="1950690" indent="0">
              <a:buNone/>
              <a:defRPr sz="1991">
                <a:solidFill>
                  <a:schemeClr val="tx1">
                    <a:tint val="75000"/>
                  </a:schemeClr>
                </a:solidFill>
              </a:defRPr>
            </a:lvl4pPr>
            <a:lvl5pPr marL="2600919" indent="0">
              <a:buNone/>
              <a:defRPr sz="1991">
                <a:solidFill>
                  <a:schemeClr val="tx1">
                    <a:tint val="75000"/>
                  </a:schemeClr>
                </a:solidFill>
              </a:defRPr>
            </a:lvl5pPr>
            <a:lvl6pPr marL="3251149" indent="0">
              <a:buNone/>
              <a:defRPr sz="1991">
                <a:solidFill>
                  <a:schemeClr val="tx1">
                    <a:tint val="75000"/>
                  </a:schemeClr>
                </a:solidFill>
              </a:defRPr>
            </a:lvl6pPr>
            <a:lvl7pPr marL="3901379" indent="0">
              <a:buNone/>
              <a:defRPr sz="1991">
                <a:solidFill>
                  <a:schemeClr val="tx1">
                    <a:tint val="75000"/>
                  </a:schemeClr>
                </a:solidFill>
              </a:defRPr>
            </a:lvl7pPr>
            <a:lvl8pPr marL="4551609" indent="0">
              <a:buNone/>
              <a:defRPr sz="1991">
                <a:solidFill>
                  <a:schemeClr val="tx1">
                    <a:tint val="75000"/>
                  </a:schemeClr>
                </a:solidFill>
              </a:defRPr>
            </a:lvl8pPr>
            <a:lvl9pPr marL="5201839" indent="0">
              <a:buNone/>
              <a:defRPr sz="1991">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17-Apr-18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40596253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02059" y="866987"/>
            <a:ext cx="8635992" cy="4298809"/>
          </a:xfrm>
        </p:spPr>
        <p:txBody>
          <a:bodyPr anchor="ctr">
            <a:normAutofit/>
          </a:bodyPr>
          <a:lstStyle>
            <a:lvl1pPr algn="l">
              <a:defRPr sz="6258"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565972" y="5165795"/>
            <a:ext cx="7708166" cy="541867"/>
          </a:xfrm>
        </p:spPr>
        <p:txBody>
          <a:bodyPr anchor="ctr">
            <a:noAutofit/>
          </a:bodyPr>
          <a:lstStyle>
            <a:lvl1pPr marL="0" indent="0">
              <a:buFontTx/>
              <a:buNone/>
              <a:defRPr sz="2276">
                <a:solidFill>
                  <a:schemeClr val="tx1">
                    <a:lumMod val="50000"/>
                    <a:lumOff val="50000"/>
                  </a:schemeClr>
                </a:solidFill>
              </a:defRPr>
            </a:lvl1pPr>
            <a:lvl2pPr marL="650230" indent="0">
              <a:buFontTx/>
              <a:buNone/>
              <a:defRPr/>
            </a:lvl2pPr>
            <a:lvl3pPr marL="1300460" indent="0">
              <a:buFontTx/>
              <a:buNone/>
              <a:defRPr/>
            </a:lvl3pPr>
            <a:lvl4pPr marL="1950690" indent="0">
              <a:buFontTx/>
              <a:buNone/>
              <a:defRPr/>
            </a:lvl4pPr>
            <a:lvl5pPr marL="2600919" indent="0">
              <a:buFontTx/>
              <a:buNone/>
              <a:defRPr/>
            </a:lvl5pPr>
          </a:lstStyle>
          <a:p>
            <a:pPr lvl="0"/>
            <a:r>
              <a:rPr lang="en-US"/>
              <a:t>Edit Master text styles</a:t>
            </a:r>
          </a:p>
        </p:txBody>
      </p:sp>
      <p:sp>
        <p:nvSpPr>
          <p:cNvPr id="3" name="Text Placeholder 2"/>
          <p:cNvSpPr>
            <a:spLocks noGrp="1"/>
          </p:cNvSpPr>
          <p:nvPr>
            <p:ph type="body" idx="1"/>
          </p:nvPr>
        </p:nvSpPr>
        <p:spPr>
          <a:xfrm>
            <a:off x="866985" y="6357902"/>
            <a:ext cx="9027861" cy="2234257"/>
          </a:xfrm>
        </p:spPr>
        <p:txBody>
          <a:bodyPr anchor="ctr">
            <a:normAutofit/>
          </a:bodyPr>
          <a:lstStyle>
            <a:lvl1pPr marL="0" indent="0" algn="l">
              <a:buNone/>
              <a:defRPr sz="2560">
                <a:solidFill>
                  <a:schemeClr val="tx1">
                    <a:lumMod val="75000"/>
                    <a:lumOff val="25000"/>
                  </a:schemeClr>
                </a:solidFill>
              </a:defRPr>
            </a:lvl1pPr>
            <a:lvl2pPr marL="650230" indent="0">
              <a:buNone/>
              <a:defRPr sz="2560">
                <a:solidFill>
                  <a:schemeClr val="tx1">
                    <a:tint val="75000"/>
                  </a:schemeClr>
                </a:solidFill>
              </a:defRPr>
            </a:lvl2pPr>
            <a:lvl3pPr marL="1300460" indent="0">
              <a:buNone/>
              <a:defRPr sz="2276">
                <a:solidFill>
                  <a:schemeClr val="tx1">
                    <a:tint val="75000"/>
                  </a:schemeClr>
                </a:solidFill>
              </a:defRPr>
            </a:lvl3pPr>
            <a:lvl4pPr marL="1950690" indent="0">
              <a:buNone/>
              <a:defRPr sz="1991">
                <a:solidFill>
                  <a:schemeClr val="tx1">
                    <a:tint val="75000"/>
                  </a:schemeClr>
                </a:solidFill>
              </a:defRPr>
            </a:lvl4pPr>
            <a:lvl5pPr marL="2600919" indent="0">
              <a:buNone/>
              <a:defRPr sz="1991">
                <a:solidFill>
                  <a:schemeClr val="tx1">
                    <a:tint val="75000"/>
                  </a:schemeClr>
                </a:solidFill>
              </a:defRPr>
            </a:lvl5pPr>
            <a:lvl6pPr marL="3251149" indent="0">
              <a:buNone/>
              <a:defRPr sz="1991">
                <a:solidFill>
                  <a:schemeClr val="tx1">
                    <a:tint val="75000"/>
                  </a:schemeClr>
                </a:solidFill>
              </a:defRPr>
            </a:lvl6pPr>
            <a:lvl7pPr marL="3901379" indent="0">
              <a:buNone/>
              <a:defRPr sz="1991">
                <a:solidFill>
                  <a:schemeClr val="tx1">
                    <a:tint val="75000"/>
                  </a:schemeClr>
                </a:solidFill>
              </a:defRPr>
            </a:lvl7pPr>
            <a:lvl8pPr marL="4551609" indent="0">
              <a:buNone/>
              <a:defRPr sz="1991">
                <a:solidFill>
                  <a:schemeClr val="tx1">
                    <a:tint val="75000"/>
                  </a:schemeClr>
                </a:solidFill>
              </a:defRPr>
            </a:lvl8pPr>
            <a:lvl9pPr marL="5201839" indent="0">
              <a:buNone/>
              <a:defRPr sz="1991">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17-Apr-18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en-US" smtClean="0"/>
              <a:t>‹#›</a:t>
            </a:fld>
            <a:endParaRPr lang="en-US"/>
          </a:p>
        </p:txBody>
      </p:sp>
      <p:sp>
        <p:nvSpPr>
          <p:cNvPr id="24" name="TextBox 23"/>
          <p:cNvSpPr txBox="1"/>
          <p:nvPr/>
        </p:nvSpPr>
        <p:spPr>
          <a:xfrm>
            <a:off x="686523" y="1124093"/>
            <a:ext cx="650409" cy="831681"/>
          </a:xfrm>
          <a:prstGeom prst="rect">
            <a:avLst/>
          </a:prstGeom>
        </p:spPr>
        <p:txBody>
          <a:bodyPr vert="horz" lIns="130048" tIns="65024" rIns="130048" bIns="65024" rtlCol="0" anchor="ctr">
            <a:noAutofit/>
          </a:bodyPr>
          <a:lstStyle/>
          <a:p>
            <a:pPr lvl="0"/>
            <a:r>
              <a:rPr lang="en-US" sz="11378"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9596728" y="4105324"/>
            <a:ext cx="650409" cy="831681"/>
          </a:xfrm>
          <a:prstGeom prst="rect">
            <a:avLst/>
          </a:prstGeom>
        </p:spPr>
        <p:txBody>
          <a:bodyPr vert="horz" lIns="130048" tIns="65024" rIns="130048" bIns="65024" rtlCol="0" anchor="ctr">
            <a:noAutofit/>
          </a:bodyPr>
          <a:lstStyle/>
          <a:p>
            <a:pPr lvl="0"/>
            <a:r>
              <a:rPr lang="en-US" sz="11378"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770625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985" y="2747716"/>
            <a:ext cx="9027861" cy="3691321"/>
          </a:xfrm>
        </p:spPr>
        <p:txBody>
          <a:bodyPr anchor="b">
            <a:normAutofit/>
          </a:bodyPr>
          <a:lstStyle>
            <a:lvl1pPr algn="l">
              <a:defRPr sz="6258" b="0" cap="none"/>
            </a:lvl1pPr>
          </a:lstStyle>
          <a:p>
            <a:r>
              <a:rPr lang="en-US"/>
              <a:t>Click to edit Master title style</a:t>
            </a:r>
            <a:endParaRPr lang="en-US" dirty="0"/>
          </a:p>
        </p:txBody>
      </p:sp>
      <p:sp>
        <p:nvSpPr>
          <p:cNvPr id="3" name="Text Placeholder 2"/>
          <p:cNvSpPr>
            <a:spLocks noGrp="1"/>
          </p:cNvSpPr>
          <p:nvPr>
            <p:ph type="body" idx="1"/>
          </p:nvPr>
        </p:nvSpPr>
        <p:spPr>
          <a:xfrm>
            <a:off x="866985" y="6439037"/>
            <a:ext cx="9027861" cy="2153122"/>
          </a:xfrm>
        </p:spPr>
        <p:txBody>
          <a:bodyPr anchor="t">
            <a:normAutofit/>
          </a:bodyPr>
          <a:lstStyle>
            <a:lvl1pPr marL="0" indent="0" algn="l">
              <a:buNone/>
              <a:defRPr sz="2560">
                <a:solidFill>
                  <a:schemeClr val="tx1">
                    <a:lumMod val="75000"/>
                    <a:lumOff val="25000"/>
                  </a:schemeClr>
                </a:solidFill>
              </a:defRPr>
            </a:lvl1pPr>
            <a:lvl2pPr marL="650230" indent="0">
              <a:buNone/>
              <a:defRPr sz="2560">
                <a:solidFill>
                  <a:schemeClr val="tx1">
                    <a:tint val="75000"/>
                  </a:schemeClr>
                </a:solidFill>
              </a:defRPr>
            </a:lvl2pPr>
            <a:lvl3pPr marL="1300460" indent="0">
              <a:buNone/>
              <a:defRPr sz="2276">
                <a:solidFill>
                  <a:schemeClr val="tx1">
                    <a:tint val="75000"/>
                  </a:schemeClr>
                </a:solidFill>
              </a:defRPr>
            </a:lvl3pPr>
            <a:lvl4pPr marL="1950690" indent="0">
              <a:buNone/>
              <a:defRPr sz="1991">
                <a:solidFill>
                  <a:schemeClr val="tx1">
                    <a:tint val="75000"/>
                  </a:schemeClr>
                </a:solidFill>
              </a:defRPr>
            </a:lvl4pPr>
            <a:lvl5pPr marL="2600919" indent="0">
              <a:buNone/>
              <a:defRPr sz="1991">
                <a:solidFill>
                  <a:schemeClr val="tx1">
                    <a:tint val="75000"/>
                  </a:schemeClr>
                </a:solidFill>
              </a:defRPr>
            </a:lvl5pPr>
            <a:lvl6pPr marL="3251149" indent="0">
              <a:buNone/>
              <a:defRPr sz="1991">
                <a:solidFill>
                  <a:schemeClr val="tx1">
                    <a:tint val="75000"/>
                  </a:schemeClr>
                </a:solidFill>
              </a:defRPr>
            </a:lvl6pPr>
            <a:lvl7pPr marL="3901379" indent="0">
              <a:buNone/>
              <a:defRPr sz="1991">
                <a:solidFill>
                  <a:schemeClr val="tx1">
                    <a:tint val="75000"/>
                  </a:schemeClr>
                </a:solidFill>
              </a:defRPr>
            </a:lvl7pPr>
            <a:lvl8pPr marL="4551609" indent="0">
              <a:buNone/>
              <a:defRPr sz="1991">
                <a:solidFill>
                  <a:schemeClr val="tx1">
                    <a:tint val="75000"/>
                  </a:schemeClr>
                </a:solidFill>
              </a:defRPr>
            </a:lvl8pPr>
            <a:lvl9pPr marL="5201839" indent="0">
              <a:buNone/>
              <a:defRPr sz="1991">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17-Apr-18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9141503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02059" y="866987"/>
            <a:ext cx="8635992" cy="4298809"/>
          </a:xfrm>
        </p:spPr>
        <p:txBody>
          <a:bodyPr anchor="ctr">
            <a:normAutofit/>
          </a:bodyPr>
          <a:lstStyle>
            <a:lvl1pPr algn="l">
              <a:defRPr sz="6258"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866982" y="5707662"/>
            <a:ext cx="9027863" cy="731375"/>
          </a:xfrm>
        </p:spPr>
        <p:txBody>
          <a:bodyPr anchor="b">
            <a:noAutofit/>
          </a:bodyPr>
          <a:lstStyle>
            <a:lvl1pPr marL="0" indent="0">
              <a:buFontTx/>
              <a:buNone/>
              <a:defRPr sz="3413">
                <a:solidFill>
                  <a:schemeClr val="tx1">
                    <a:lumMod val="75000"/>
                    <a:lumOff val="25000"/>
                  </a:schemeClr>
                </a:solidFill>
              </a:defRPr>
            </a:lvl1pPr>
            <a:lvl2pPr marL="650230" indent="0">
              <a:buFontTx/>
              <a:buNone/>
              <a:defRPr/>
            </a:lvl2pPr>
            <a:lvl3pPr marL="1300460" indent="0">
              <a:buFontTx/>
              <a:buNone/>
              <a:defRPr/>
            </a:lvl3pPr>
            <a:lvl4pPr marL="1950690" indent="0">
              <a:buFontTx/>
              <a:buNone/>
              <a:defRPr/>
            </a:lvl4pPr>
            <a:lvl5pPr marL="2600919" indent="0">
              <a:buFontTx/>
              <a:buNone/>
              <a:defRPr/>
            </a:lvl5pPr>
          </a:lstStyle>
          <a:p>
            <a:pPr lvl="0"/>
            <a:r>
              <a:rPr lang="en-US"/>
              <a:t>Edit Master text styles</a:t>
            </a:r>
          </a:p>
        </p:txBody>
      </p:sp>
      <p:sp>
        <p:nvSpPr>
          <p:cNvPr id="3" name="Text Placeholder 2"/>
          <p:cNvSpPr>
            <a:spLocks noGrp="1"/>
          </p:cNvSpPr>
          <p:nvPr>
            <p:ph type="body" idx="1"/>
          </p:nvPr>
        </p:nvSpPr>
        <p:spPr>
          <a:xfrm>
            <a:off x="866985" y="6439037"/>
            <a:ext cx="9027861" cy="2153122"/>
          </a:xfrm>
        </p:spPr>
        <p:txBody>
          <a:bodyPr anchor="t">
            <a:normAutofit/>
          </a:bodyPr>
          <a:lstStyle>
            <a:lvl1pPr marL="0" indent="0" algn="l">
              <a:buNone/>
              <a:defRPr sz="2560">
                <a:solidFill>
                  <a:schemeClr val="tx1">
                    <a:lumMod val="50000"/>
                    <a:lumOff val="50000"/>
                  </a:schemeClr>
                </a:solidFill>
              </a:defRPr>
            </a:lvl1pPr>
            <a:lvl2pPr marL="650230" indent="0">
              <a:buNone/>
              <a:defRPr sz="2560">
                <a:solidFill>
                  <a:schemeClr val="tx1">
                    <a:tint val="75000"/>
                  </a:schemeClr>
                </a:solidFill>
              </a:defRPr>
            </a:lvl2pPr>
            <a:lvl3pPr marL="1300460" indent="0">
              <a:buNone/>
              <a:defRPr sz="2276">
                <a:solidFill>
                  <a:schemeClr val="tx1">
                    <a:tint val="75000"/>
                  </a:schemeClr>
                </a:solidFill>
              </a:defRPr>
            </a:lvl3pPr>
            <a:lvl4pPr marL="1950690" indent="0">
              <a:buNone/>
              <a:defRPr sz="1991">
                <a:solidFill>
                  <a:schemeClr val="tx1">
                    <a:tint val="75000"/>
                  </a:schemeClr>
                </a:solidFill>
              </a:defRPr>
            </a:lvl4pPr>
            <a:lvl5pPr marL="2600919" indent="0">
              <a:buNone/>
              <a:defRPr sz="1991">
                <a:solidFill>
                  <a:schemeClr val="tx1">
                    <a:tint val="75000"/>
                  </a:schemeClr>
                </a:solidFill>
              </a:defRPr>
            </a:lvl5pPr>
            <a:lvl6pPr marL="3251149" indent="0">
              <a:buNone/>
              <a:defRPr sz="1991">
                <a:solidFill>
                  <a:schemeClr val="tx1">
                    <a:tint val="75000"/>
                  </a:schemeClr>
                </a:solidFill>
              </a:defRPr>
            </a:lvl6pPr>
            <a:lvl7pPr marL="3901379" indent="0">
              <a:buNone/>
              <a:defRPr sz="1991">
                <a:solidFill>
                  <a:schemeClr val="tx1">
                    <a:tint val="75000"/>
                  </a:schemeClr>
                </a:solidFill>
              </a:defRPr>
            </a:lvl7pPr>
            <a:lvl8pPr marL="4551609" indent="0">
              <a:buNone/>
              <a:defRPr sz="1991">
                <a:solidFill>
                  <a:schemeClr val="tx1">
                    <a:tint val="75000"/>
                  </a:schemeClr>
                </a:solidFill>
              </a:defRPr>
            </a:lvl8pPr>
            <a:lvl9pPr marL="5201839" indent="0">
              <a:buNone/>
              <a:defRPr sz="1991">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17-Apr-18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en-US" smtClean="0"/>
              <a:t>‹#›</a:t>
            </a:fld>
            <a:endParaRPr lang="en-US"/>
          </a:p>
        </p:txBody>
      </p:sp>
      <p:sp>
        <p:nvSpPr>
          <p:cNvPr id="24" name="TextBox 23"/>
          <p:cNvSpPr txBox="1"/>
          <p:nvPr/>
        </p:nvSpPr>
        <p:spPr>
          <a:xfrm>
            <a:off x="686523" y="1124093"/>
            <a:ext cx="650409" cy="831681"/>
          </a:xfrm>
          <a:prstGeom prst="rect">
            <a:avLst/>
          </a:prstGeom>
        </p:spPr>
        <p:txBody>
          <a:bodyPr vert="horz" lIns="130048" tIns="65024" rIns="130048" bIns="65024" rtlCol="0" anchor="ctr">
            <a:noAutofit/>
          </a:bodyPr>
          <a:lstStyle/>
          <a:p>
            <a:pPr lvl="0"/>
            <a:r>
              <a:rPr lang="en-US" sz="11378"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9596728" y="4105324"/>
            <a:ext cx="650409" cy="831681"/>
          </a:xfrm>
          <a:prstGeom prst="rect">
            <a:avLst/>
          </a:prstGeom>
        </p:spPr>
        <p:txBody>
          <a:bodyPr vert="horz" lIns="130048" tIns="65024" rIns="130048" bIns="65024" rtlCol="0" anchor="ctr">
            <a:noAutofit/>
          </a:bodyPr>
          <a:lstStyle/>
          <a:p>
            <a:pPr lvl="0"/>
            <a:r>
              <a:rPr lang="en-US" sz="11378"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46364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875874" y="866987"/>
            <a:ext cx="9018972" cy="4298809"/>
          </a:xfrm>
        </p:spPr>
        <p:txBody>
          <a:bodyPr anchor="ctr">
            <a:normAutofit/>
          </a:bodyPr>
          <a:lstStyle>
            <a:lvl1pPr algn="l">
              <a:defRPr sz="6258"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866982" y="5707662"/>
            <a:ext cx="9027863" cy="731375"/>
          </a:xfrm>
        </p:spPr>
        <p:txBody>
          <a:bodyPr anchor="b">
            <a:noAutofit/>
          </a:bodyPr>
          <a:lstStyle>
            <a:lvl1pPr marL="0" indent="0">
              <a:buFontTx/>
              <a:buNone/>
              <a:defRPr sz="3413">
                <a:solidFill>
                  <a:schemeClr val="accent1"/>
                </a:solidFill>
              </a:defRPr>
            </a:lvl1pPr>
            <a:lvl2pPr marL="650230" indent="0">
              <a:buFontTx/>
              <a:buNone/>
              <a:defRPr/>
            </a:lvl2pPr>
            <a:lvl3pPr marL="1300460" indent="0">
              <a:buFontTx/>
              <a:buNone/>
              <a:defRPr/>
            </a:lvl3pPr>
            <a:lvl4pPr marL="1950690" indent="0">
              <a:buFontTx/>
              <a:buNone/>
              <a:defRPr/>
            </a:lvl4pPr>
            <a:lvl5pPr marL="2600919" indent="0">
              <a:buFontTx/>
              <a:buNone/>
              <a:defRPr/>
            </a:lvl5pPr>
          </a:lstStyle>
          <a:p>
            <a:pPr lvl="0"/>
            <a:r>
              <a:rPr lang="en-US"/>
              <a:t>Edit Master text styles</a:t>
            </a:r>
          </a:p>
        </p:txBody>
      </p:sp>
      <p:sp>
        <p:nvSpPr>
          <p:cNvPr id="3" name="Text Placeholder 2"/>
          <p:cNvSpPr>
            <a:spLocks noGrp="1"/>
          </p:cNvSpPr>
          <p:nvPr>
            <p:ph type="body" idx="1"/>
          </p:nvPr>
        </p:nvSpPr>
        <p:spPr>
          <a:xfrm>
            <a:off x="866985" y="6439037"/>
            <a:ext cx="9027861" cy="2153122"/>
          </a:xfrm>
        </p:spPr>
        <p:txBody>
          <a:bodyPr anchor="t">
            <a:normAutofit/>
          </a:bodyPr>
          <a:lstStyle>
            <a:lvl1pPr marL="0" indent="0" algn="l">
              <a:buNone/>
              <a:defRPr sz="2560">
                <a:solidFill>
                  <a:schemeClr val="tx1">
                    <a:lumMod val="50000"/>
                    <a:lumOff val="50000"/>
                  </a:schemeClr>
                </a:solidFill>
              </a:defRPr>
            </a:lvl1pPr>
            <a:lvl2pPr marL="650230" indent="0">
              <a:buNone/>
              <a:defRPr sz="2560">
                <a:solidFill>
                  <a:schemeClr val="tx1">
                    <a:tint val="75000"/>
                  </a:schemeClr>
                </a:solidFill>
              </a:defRPr>
            </a:lvl2pPr>
            <a:lvl3pPr marL="1300460" indent="0">
              <a:buNone/>
              <a:defRPr sz="2276">
                <a:solidFill>
                  <a:schemeClr val="tx1">
                    <a:tint val="75000"/>
                  </a:schemeClr>
                </a:solidFill>
              </a:defRPr>
            </a:lvl3pPr>
            <a:lvl4pPr marL="1950690" indent="0">
              <a:buNone/>
              <a:defRPr sz="1991">
                <a:solidFill>
                  <a:schemeClr val="tx1">
                    <a:tint val="75000"/>
                  </a:schemeClr>
                </a:solidFill>
              </a:defRPr>
            </a:lvl4pPr>
            <a:lvl5pPr marL="2600919" indent="0">
              <a:buNone/>
              <a:defRPr sz="1991">
                <a:solidFill>
                  <a:schemeClr val="tx1">
                    <a:tint val="75000"/>
                  </a:schemeClr>
                </a:solidFill>
              </a:defRPr>
            </a:lvl5pPr>
            <a:lvl6pPr marL="3251149" indent="0">
              <a:buNone/>
              <a:defRPr sz="1991">
                <a:solidFill>
                  <a:schemeClr val="tx1">
                    <a:tint val="75000"/>
                  </a:schemeClr>
                </a:solidFill>
              </a:defRPr>
            </a:lvl6pPr>
            <a:lvl7pPr marL="3901379" indent="0">
              <a:buNone/>
              <a:defRPr sz="1991">
                <a:solidFill>
                  <a:schemeClr val="tx1">
                    <a:tint val="75000"/>
                  </a:schemeClr>
                </a:solidFill>
              </a:defRPr>
            </a:lvl7pPr>
            <a:lvl8pPr marL="4551609" indent="0">
              <a:buNone/>
              <a:defRPr sz="1991">
                <a:solidFill>
                  <a:schemeClr val="tx1">
                    <a:tint val="75000"/>
                  </a:schemeClr>
                </a:solidFill>
              </a:defRPr>
            </a:lvl8pPr>
            <a:lvl9pPr marL="5201839" indent="0">
              <a:buNone/>
              <a:defRPr sz="1991">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17-Apr-18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17593425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DDF080-5E8C-48AD-84E5-6C08B304C14E}" type="datetimeFigureOut">
              <a:rPr lang="en-US" dirty="0"/>
              <a:t>17-Apr-18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27285833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501066" y="866988"/>
            <a:ext cx="1392088" cy="7468730"/>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866985" y="866988"/>
            <a:ext cx="7388481" cy="746873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17-Apr-18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19574318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lvl1pPr algn="ctr"/>
          </a:lstStyle>
          <a:p>
            <a:r>
              <a:t>Title Text</a:t>
            </a:r>
          </a:p>
        </p:txBody>
      </p:sp>
      <p:sp>
        <p:nvSpPr>
          <p:cNvPr id="57" name="Body Level One…"/>
          <p:cNvSpPr txBox="1">
            <a:spLocks noGrp="1"/>
          </p:cNvSpPr>
          <p:nvPr>
            <p:ph type="body" idx="1"/>
          </p:nvPr>
        </p:nvSpPr>
        <p:spPr>
          <a:xfrm>
            <a:off x="1270000" y="2819400"/>
            <a:ext cx="10464800" cy="5842000"/>
          </a:xfrm>
          <a:prstGeom prst="rect">
            <a:avLst/>
          </a:prstGeom>
        </p:spPr>
        <p:txBody>
          <a:bodyPr/>
          <a:lstStyle>
            <a:lvl1pPr>
              <a:buBlip>
                <a:blip r:embed="rId2"/>
              </a:buBlip>
            </a:lvl1pPr>
            <a:lvl2pPr>
              <a:buBlip>
                <a:blip r:embed="rId2"/>
              </a:buBlip>
            </a:lvl2pPr>
            <a:lvl3pPr>
              <a:buBlip>
                <a:blip r:embed="rId2"/>
              </a:buBlip>
            </a:lvl3pPr>
            <a:lvl4pPr>
              <a:buBlip>
                <a:blip r:embed="rId2"/>
              </a:buBlip>
            </a:lvl4pPr>
            <a:lvl5pPr>
              <a:buBlip>
                <a:blip r:embed="rId2"/>
              </a:buBlip>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1597343637"/>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DDF080-5E8C-48AD-84E5-6C08B304C14E}" type="datetimeFigureOut">
              <a:rPr lang="en-US" dirty="0"/>
              <a:t>17-Apr-18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10690536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985" y="3841235"/>
            <a:ext cx="9027861" cy="2597804"/>
          </a:xfrm>
        </p:spPr>
        <p:txBody>
          <a:bodyPr anchor="b"/>
          <a:lstStyle>
            <a:lvl1pPr algn="l">
              <a:defRPr sz="5689" b="0" cap="none"/>
            </a:lvl1pPr>
          </a:lstStyle>
          <a:p>
            <a:r>
              <a:rPr lang="en-US"/>
              <a:t>Click to edit Master title style</a:t>
            </a:r>
            <a:endParaRPr lang="en-US" dirty="0"/>
          </a:p>
        </p:txBody>
      </p:sp>
      <p:sp>
        <p:nvSpPr>
          <p:cNvPr id="3" name="Text Placeholder 2"/>
          <p:cNvSpPr>
            <a:spLocks noGrp="1"/>
          </p:cNvSpPr>
          <p:nvPr>
            <p:ph type="body" idx="1"/>
          </p:nvPr>
        </p:nvSpPr>
        <p:spPr>
          <a:xfrm>
            <a:off x="866985" y="6439037"/>
            <a:ext cx="9027861" cy="1223680"/>
          </a:xfrm>
        </p:spPr>
        <p:txBody>
          <a:bodyPr anchor="t"/>
          <a:lstStyle>
            <a:lvl1pPr marL="0" indent="0" algn="l">
              <a:buNone/>
              <a:defRPr sz="2844">
                <a:solidFill>
                  <a:schemeClr val="tx1">
                    <a:lumMod val="50000"/>
                    <a:lumOff val="50000"/>
                  </a:schemeClr>
                </a:solidFill>
              </a:defRPr>
            </a:lvl1pPr>
            <a:lvl2pPr marL="650230" indent="0">
              <a:buNone/>
              <a:defRPr sz="2560">
                <a:solidFill>
                  <a:schemeClr val="tx1">
                    <a:tint val="75000"/>
                  </a:schemeClr>
                </a:solidFill>
              </a:defRPr>
            </a:lvl2pPr>
            <a:lvl3pPr marL="1300460" indent="0">
              <a:buNone/>
              <a:defRPr sz="2276">
                <a:solidFill>
                  <a:schemeClr val="tx1">
                    <a:tint val="75000"/>
                  </a:schemeClr>
                </a:solidFill>
              </a:defRPr>
            </a:lvl3pPr>
            <a:lvl4pPr marL="1950690" indent="0">
              <a:buNone/>
              <a:defRPr sz="1991">
                <a:solidFill>
                  <a:schemeClr val="tx1">
                    <a:tint val="75000"/>
                  </a:schemeClr>
                </a:solidFill>
              </a:defRPr>
            </a:lvl4pPr>
            <a:lvl5pPr marL="2600919" indent="0">
              <a:buNone/>
              <a:defRPr sz="1991">
                <a:solidFill>
                  <a:schemeClr val="tx1">
                    <a:tint val="75000"/>
                  </a:schemeClr>
                </a:solidFill>
              </a:defRPr>
            </a:lvl5pPr>
            <a:lvl6pPr marL="3251149" indent="0">
              <a:buNone/>
              <a:defRPr sz="1991">
                <a:solidFill>
                  <a:schemeClr val="tx1">
                    <a:tint val="75000"/>
                  </a:schemeClr>
                </a:solidFill>
              </a:defRPr>
            </a:lvl6pPr>
            <a:lvl7pPr marL="3901379" indent="0">
              <a:buNone/>
              <a:defRPr sz="1991">
                <a:solidFill>
                  <a:schemeClr val="tx1">
                    <a:tint val="75000"/>
                  </a:schemeClr>
                </a:solidFill>
              </a:defRPr>
            </a:lvl7pPr>
            <a:lvl8pPr marL="4551609" indent="0">
              <a:buNone/>
              <a:defRPr sz="1991">
                <a:solidFill>
                  <a:schemeClr val="tx1">
                    <a:tint val="75000"/>
                  </a:schemeClr>
                </a:solidFill>
              </a:defRPr>
            </a:lvl8pPr>
            <a:lvl9pPr marL="5201839" indent="0">
              <a:buNone/>
              <a:defRPr sz="1991">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17-Apr-18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19037037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66987" y="866987"/>
            <a:ext cx="9027860" cy="1878471"/>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66988" y="3072838"/>
            <a:ext cx="4391977" cy="5519320"/>
          </a:xfrm>
        </p:spPr>
        <p:txBody>
          <a:bodyPr>
            <a:normAutofit/>
          </a:bodyPr>
          <a:lstStyle>
            <a:lvl1pPr>
              <a:defRPr sz="2560"/>
            </a:lvl1pPr>
            <a:lvl2pPr>
              <a:defRPr sz="2276"/>
            </a:lvl2pPr>
            <a:lvl3pPr>
              <a:defRPr sz="1991"/>
            </a:lvl3pPr>
            <a:lvl4pPr>
              <a:defRPr sz="1707"/>
            </a:lvl4pPr>
            <a:lvl5pPr>
              <a:defRPr sz="1707"/>
            </a:lvl5pPr>
            <a:lvl6pPr>
              <a:defRPr sz="1707"/>
            </a:lvl6pPr>
            <a:lvl7pPr>
              <a:defRPr sz="1707"/>
            </a:lvl7pPr>
            <a:lvl8pPr>
              <a:defRPr sz="1707"/>
            </a:lvl8pPr>
            <a:lvl9pPr>
              <a:defRPr sz="1707"/>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02868" y="3072840"/>
            <a:ext cx="4391979" cy="5519322"/>
          </a:xfrm>
        </p:spPr>
        <p:txBody>
          <a:bodyPr>
            <a:normAutofit/>
          </a:bodyPr>
          <a:lstStyle>
            <a:lvl1pPr>
              <a:defRPr sz="2560"/>
            </a:lvl1pPr>
            <a:lvl2pPr>
              <a:defRPr sz="2276"/>
            </a:lvl2pPr>
            <a:lvl3pPr>
              <a:defRPr sz="1991"/>
            </a:lvl3pPr>
            <a:lvl4pPr>
              <a:defRPr sz="1707"/>
            </a:lvl4pPr>
            <a:lvl5pPr>
              <a:defRPr sz="1707"/>
            </a:lvl5pPr>
            <a:lvl6pPr>
              <a:defRPr sz="1707"/>
            </a:lvl6pPr>
            <a:lvl7pPr>
              <a:defRPr sz="1707"/>
            </a:lvl7pPr>
            <a:lvl8pPr>
              <a:defRPr sz="1707"/>
            </a:lvl8pPr>
            <a:lvl9pPr>
              <a:defRPr sz="1707"/>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17-Apr-18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3448623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66986" y="866987"/>
            <a:ext cx="9027858" cy="1878471"/>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66985" y="3073398"/>
            <a:ext cx="4395622" cy="819573"/>
          </a:xfrm>
        </p:spPr>
        <p:txBody>
          <a:bodyPr anchor="b">
            <a:noAutofit/>
          </a:bodyPr>
          <a:lstStyle>
            <a:lvl1pPr marL="0" indent="0">
              <a:buNone/>
              <a:defRPr sz="3413" b="0"/>
            </a:lvl1pPr>
            <a:lvl2pPr marL="650230" indent="0">
              <a:buNone/>
              <a:defRPr sz="2844" b="1"/>
            </a:lvl2pPr>
            <a:lvl3pPr marL="1300460" indent="0">
              <a:buNone/>
              <a:defRPr sz="2560" b="1"/>
            </a:lvl3pPr>
            <a:lvl4pPr marL="1950690" indent="0">
              <a:buNone/>
              <a:defRPr sz="2276" b="1"/>
            </a:lvl4pPr>
            <a:lvl5pPr marL="2600919" indent="0">
              <a:buNone/>
              <a:defRPr sz="2276" b="1"/>
            </a:lvl5pPr>
            <a:lvl6pPr marL="3251149" indent="0">
              <a:buNone/>
              <a:defRPr sz="2276" b="1"/>
            </a:lvl6pPr>
            <a:lvl7pPr marL="3901379" indent="0">
              <a:buNone/>
              <a:defRPr sz="2276" b="1"/>
            </a:lvl7pPr>
            <a:lvl8pPr marL="4551609" indent="0">
              <a:buNone/>
              <a:defRPr sz="2276" b="1"/>
            </a:lvl8pPr>
            <a:lvl9pPr marL="5201839" indent="0">
              <a:buNone/>
              <a:defRPr sz="2276" b="1"/>
            </a:lvl9pPr>
          </a:lstStyle>
          <a:p>
            <a:pPr lvl="0"/>
            <a:r>
              <a:rPr lang="en-US"/>
              <a:t>Edit Master text styles</a:t>
            </a:r>
          </a:p>
        </p:txBody>
      </p:sp>
      <p:sp>
        <p:nvSpPr>
          <p:cNvPr id="4" name="Content Placeholder 3"/>
          <p:cNvSpPr>
            <a:spLocks noGrp="1"/>
          </p:cNvSpPr>
          <p:nvPr>
            <p:ph sz="half" idx="2"/>
          </p:nvPr>
        </p:nvSpPr>
        <p:spPr>
          <a:xfrm>
            <a:off x="866985" y="3892973"/>
            <a:ext cx="4395622" cy="4699189"/>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499222" y="3073398"/>
            <a:ext cx="4395622" cy="819573"/>
          </a:xfrm>
        </p:spPr>
        <p:txBody>
          <a:bodyPr anchor="b">
            <a:noAutofit/>
          </a:bodyPr>
          <a:lstStyle>
            <a:lvl1pPr marL="0" indent="0">
              <a:buNone/>
              <a:defRPr sz="3413" b="0"/>
            </a:lvl1pPr>
            <a:lvl2pPr marL="650230" indent="0">
              <a:buNone/>
              <a:defRPr sz="2844" b="1"/>
            </a:lvl2pPr>
            <a:lvl3pPr marL="1300460" indent="0">
              <a:buNone/>
              <a:defRPr sz="2560" b="1"/>
            </a:lvl3pPr>
            <a:lvl4pPr marL="1950690" indent="0">
              <a:buNone/>
              <a:defRPr sz="2276" b="1"/>
            </a:lvl4pPr>
            <a:lvl5pPr marL="2600919" indent="0">
              <a:buNone/>
              <a:defRPr sz="2276" b="1"/>
            </a:lvl5pPr>
            <a:lvl6pPr marL="3251149" indent="0">
              <a:buNone/>
              <a:defRPr sz="2276" b="1"/>
            </a:lvl6pPr>
            <a:lvl7pPr marL="3901379" indent="0">
              <a:buNone/>
              <a:defRPr sz="2276" b="1"/>
            </a:lvl7pPr>
            <a:lvl8pPr marL="4551609" indent="0">
              <a:buNone/>
              <a:defRPr sz="2276" b="1"/>
            </a:lvl8pPr>
            <a:lvl9pPr marL="5201839" indent="0">
              <a:buNone/>
              <a:defRPr sz="2276" b="1"/>
            </a:lvl9pPr>
          </a:lstStyle>
          <a:p>
            <a:pPr lvl="0"/>
            <a:r>
              <a:rPr lang="en-US"/>
              <a:t>Edit Master text styles</a:t>
            </a:r>
          </a:p>
        </p:txBody>
      </p:sp>
      <p:sp>
        <p:nvSpPr>
          <p:cNvPr id="6" name="Content Placeholder 5"/>
          <p:cNvSpPr>
            <a:spLocks noGrp="1"/>
          </p:cNvSpPr>
          <p:nvPr>
            <p:ph sz="quarter" idx="4"/>
          </p:nvPr>
        </p:nvSpPr>
        <p:spPr>
          <a:xfrm>
            <a:off x="5499222" y="3892973"/>
            <a:ext cx="4395622" cy="4699189"/>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17-Apr-18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28101274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66985" y="866987"/>
            <a:ext cx="9027860" cy="1878471"/>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17-Apr-18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32302783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17-Apr-18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1956576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985" y="2131348"/>
            <a:ext cx="3968259" cy="1818263"/>
          </a:xfrm>
        </p:spPr>
        <p:txBody>
          <a:bodyPr anchor="b">
            <a:normAutofit/>
          </a:bodyPr>
          <a:lstStyle>
            <a:lvl1pPr>
              <a:defRPr sz="2844"/>
            </a:lvl1pPr>
          </a:lstStyle>
          <a:p>
            <a:r>
              <a:rPr lang="en-US"/>
              <a:t>Click to edit Master title style</a:t>
            </a:r>
            <a:endParaRPr lang="en-US" dirty="0"/>
          </a:p>
        </p:txBody>
      </p:sp>
      <p:sp>
        <p:nvSpPr>
          <p:cNvPr id="3" name="Content Placeholder 2"/>
          <p:cNvSpPr>
            <a:spLocks noGrp="1"/>
          </p:cNvSpPr>
          <p:nvPr>
            <p:ph idx="1"/>
          </p:nvPr>
        </p:nvSpPr>
        <p:spPr>
          <a:xfrm>
            <a:off x="5079147" y="732338"/>
            <a:ext cx="4815697" cy="78598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6985" y="3949610"/>
            <a:ext cx="3968259" cy="3675661"/>
          </a:xfrm>
        </p:spPr>
        <p:txBody>
          <a:bodyPr>
            <a:normAutofit/>
          </a:bodyPr>
          <a:lstStyle>
            <a:lvl1pPr marL="0" indent="0">
              <a:buNone/>
              <a:defRPr sz="1991"/>
            </a:lvl1pPr>
            <a:lvl2pPr marL="487672" indent="0">
              <a:buNone/>
              <a:defRPr sz="1493"/>
            </a:lvl2pPr>
            <a:lvl3pPr marL="975345" indent="0">
              <a:buNone/>
              <a:defRPr sz="1280"/>
            </a:lvl3pPr>
            <a:lvl4pPr marL="1463017" indent="0">
              <a:buNone/>
              <a:defRPr sz="1067"/>
            </a:lvl4pPr>
            <a:lvl5pPr marL="1950690" indent="0">
              <a:buNone/>
              <a:defRPr sz="1067"/>
            </a:lvl5pPr>
            <a:lvl6pPr marL="2438362" indent="0">
              <a:buNone/>
              <a:defRPr sz="1067"/>
            </a:lvl6pPr>
            <a:lvl7pPr marL="2926034" indent="0">
              <a:buNone/>
              <a:defRPr sz="1067"/>
            </a:lvl7pPr>
            <a:lvl8pPr marL="3413707" indent="0">
              <a:buNone/>
              <a:defRPr sz="1067"/>
            </a:lvl8pPr>
            <a:lvl9pPr marL="3901379" indent="0">
              <a:buNone/>
              <a:defRPr sz="1067"/>
            </a:lvl9pPr>
          </a:lstStyle>
          <a:p>
            <a:pPr lvl="0"/>
            <a:r>
              <a:rPr lang="en-US"/>
              <a:t>Edit Master text styles</a:t>
            </a:r>
          </a:p>
        </p:txBody>
      </p:sp>
      <p:sp>
        <p:nvSpPr>
          <p:cNvPr id="5" name="Date Placeholder 4"/>
          <p:cNvSpPr>
            <a:spLocks noGrp="1"/>
          </p:cNvSpPr>
          <p:nvPr>
            <p:ph type="dt" sz="half" idx="10"/>
          </p:nvPr>
        </p:nvSpPr>
        <p:spPr/>
        <p:txBody>
          <a:bodyPr/>
          <a:lstStyle/>
          <a:p>
            <a:fld id="{70DDF080-5E8C-48AD-84E5-6C08B304C14E}" type="datetimeFigureOut">
              <a:rPr lang="en-US" dirty="0"/>
              <a:t>17-Apr-18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3490298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985" y="6827520"/>
            <a:ext cx="9027860" cy="806027"/>
          </a:xfrm>
        </p:spPr>
        <p:txBody>
          <a:bodyPr anchor="b">
            <a:normAutofit/>
          </a:bodyPr>
          <a:lstStyle>
            <a:lvl1pPr algn="l">
              <a:defRPr sz="3413"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985" y="866986"/>
            <a:ext cx="9027860" cy="5469466"/>
          </a:xfrm>
        </p:spPr>
        <p:txBody>
          <a:bodyPr anchor="t">
            <a:normAutofit/>
          </a:bodyPr>
          <a:lstStyle>
            <a:lvl1pPr marL="0" indent="0" algn="ctr">
              <a:buNone/>
              <a:defRPr sz="2276"/>
            </a:lvl1pPr>
            <a:lvl2pPr marL="650230" indent="0">
              <a:buNone/>
              <a:defRPr sz="2276"/>
            </a:lvl2pPr>
            <a:lvl3pPr marL="1300460" indent="0">
              <a:buNone/>
              <a:defRPr sz="2276"/>
            </a:lvl3pPr>
            <a:lvl4pPr marL="1950690" indent="0">
              <a:buNone/>
              <a:defRPr sz="2276"/>
            </a:lvl4pPr>
            <a:lvl5pPr marL="2600919" indent="0">
              <a:buNone/>
              <a:defRPr sz="2276"/>
            </a:lvl5pPr>
            <a:lvl6pPr marL="3251149" indent="0">
              <a:buNone/>
              <a:defRPr sz="2276"/>
            </a:lvl6pPr>
            <a:lvl7pPr marL="3901379" indent="0">
              <a:buNone/>
              <a:defRPr sz="2276"/>
            </a:lvl7pPr>
            <a:lvl8pPr marL="4551609" indent="0">
              <a:buNone/>
              <a:defRPr sz="2276"/>
            </a:lvl8pPr>
            <a:lvl9pPr marL="5201839" indent="0">
              <a:buNone/>
              <a:defRPr sz="2276"/>
            </a:lvl9pPr>
          </a:lstStyle>
          <a:p>
            <a:r>
              <a:rPr lang="en-US"/>
              <a:t>Click icon to add picture</a:t>
            </a:r>
            <a:endParaRPr lang="en-US" dirty="0"/>
          </a:p>
        </p:txBody>
      </p:sp>
      <p:sp>
        <p:nvSpPr>
          <p:cNvPr id="4" name="Text Placeholder 3"/>
          <p:cNvSpPr>
            <a:spLocks noGrp="1"/>
          </p:cNvSpPr>
          <p:nvPr>
            <p:ph type="body" sz="half" idx="2"/>
          </p:nvPr>
        </p:nvSpPr>
        <p:spPr>
          <a:xfrm>
            <a:off x="866985" y="7633547"/>
            <a:ext cx="9027860" cy="958612"/>
          </a:xfrm>
        </p:spPr>
        <p:txBody>
          <a:bodyPr>
            <a:normAutofit/>
          </a:bodyPr>
          <a:lstStyle>
            <a:lvl1pPr marL="0" indent="0">
              <a:buNone/>
              <a:defRPr sz="1707"/>
            </a:lvl1pPr>
            <a:lvl2pPr marL="650230" indent="0">
              <a:buNone/>
              <a:defRPr sz="1707"/>
            </a:lvl2pPr>
            <a:lvl3pPr marL="1300460" indent="0">
              <a:buNone/>
              <a:defRPr sz="1422"/>
            </a:lvl3pPr>
            <a:lvl4pPr marL="1950690" indent="0">
              <a:buNone/>
              <a:defRPr sz="1280"/>
            </a:lvl4pPr>
            <a:lvl5pPr marL="2600919" indent="0">
              <a:buNone/>
              <a:defRPr sz="1280"/>
            </a:lvl5pPr>
            <a:lvl6pPr marL="3251149" indent="0">
              <a:buNone/>
              <a:defRPr sz="1280"/>
            </a:lvl6pPr>
            <a:lvl7pPr marL="3901379" indent="0">
              <a:buNone/>
              <a:defRPr sz="1280"/>
            </a:lvl7pPr>
            <a:lvl8pPr marL="4551609" indent="0">
              <a:buNone/>
              <a:defRPr sz="1280"/>
            </a:lvl8pPr>
            <a:lvl9pPr marL="5201839" indent="0">
              <a:buNone/>
              <a:defRPr sz="128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17-Apr-18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CB4B4D-7CA3-9044-876B-883B54F8677D}" type="slidenum">
              <a:rPr lang="en-US" smtClean="0"/>
              <a:t>‹#›</a:t>
            </a:fld>
            <a:endParaRPr lang="en-US"/>
          </a:p>
        </p:txBody>
      </p:sp>
    </p:spTree>
    <p:extLst>
      <p:ext uri="{BB962C8B-B14F-4D97-AF65-F5344CB8AC3E}">
        <p14:creationId xmlns:p14="http://schemas.microsoft.com/office/powerpoint/2010/main" val="39833325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12041" y="-12043"/>
            <a:ext cx="13041500" cy="977768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866986" y="866987"/>
            <a:ext cx="9027858" cy="1878471"/>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866985" y="3072840"/>
            <a:ext cx="9027860" cy="551932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87478" y="8592161"/>
            <a:ext cx="972988" cy="519289"/>
          </a:xfrm>
          <a:prstGeom prst="rect">
            <a:avLst/>
          </a:prstGeom>
        </p:spPr>
        <p:txBody>
          <a:bodyPr vert="horz" lIns="91440" tIns="45720" rIns="91440" bIns="45720" rtlCol="0" anchor="ctr"/>
          <a:lstStyle>
            <a:lvl1pPr algn="r">
              <a:defRPr sz="1280">
                <a:solidFill>
                  <a:schemeClr val="tx1">
                    <a:tint val="75000"/>
                  </a:schemeClr>
                </a:solidFill>
              </a:defRPr>
            </a:lvl1pPr>
          </a:lstStyle>
          <a:p>
            <a:fld id="{B61BEF0D-F0BB-DE4B-95CE-6DB70DBA9567}" type="datetimeFigureOut">
              <a:rPr lang="en-US" dirty="0"/>
              <a:pPr/>
              <a:t>17-Apr-18</a:t>
            </a:fld>
            <a:endParaRPr lang="en-US" dirty="0"/>
          </a:p>
        </p:txBody>
      </p:sp>
      <p:sp>
        <p:nvSpPr>
          <p:cNvPr id="5" name="Footer Placeholder 4"/>
          <p:cNvSpPr>
            <a:spLocks noGrp="1"/>
          </p:cNvSpPr>
          <p:nvPr>
            <p:ph type="ftr" sz="quarter" idx="3"/>
          </p:nvPr>
        </p:nvSpPr>
        <p:spPr>
          <a:xfrm>
            <a:off x="866986" y="8592161"/>
            <a:ext cx="6574895" cy="519289"/>
          </a:xfrm>
          <a:prstGeom prst="rect">
            <a:avLst/>
          </a:prstGeom>
        </p:spPr>
        <p:txBody>
          <a:bodyPr vert="horz" lIns="91440" tIns="45720" rIns="91440" bIns="45720" rtlCol="0" anchor="ctr"/>
          <a:lstStyle>
            <a:lvl1pPr algn="l">
              <a:defRPr sz="128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9165762" y="8592161"/>
            <a:ext cx="729085" cy="519289"/>
          </a:xfrm>
          <a:prstGeom prst="rect">
            <a:avLst/>
          </a:prstGeom>
        </p:spPr>
        <p:txBody>
          <a:bodyPr vert="horz" lIns="91440" tIns="45720" rIns="91440" bIns="45720" rtlCol="0" anchor="ctr"/>
          <a:lstStyle>
            <a:lvl1pPr algn="r">
              <a:defRPr sz="1280">
                <a:solidFill>
                  <a:schemeClr val="accent1"/>
                </a:solidFill>
              </a:defRPr>
            </a:lvl1pPr>
          </a:lstStyle>
          <a:p>
            <a:fld id="{86CB4B4D-7CA3-9044-876B-883B54F8677D}" type="slidenum">
              <a:rPr lang="en-US" smtClean="0"/>
              <a:t>‹#›</a:t>
            </a:fld>
            <a:endParaRPr lang="en-US"/>
          </a:p>
        </p:txBody>
      </p:sp>
    </p:spTree>
    <p:extLst>
      <p:ext uri="{BB962C8B-B14F-4D97-AF65-F5344CB8AC3E}">
        <p14:creationId xmlns:p14="http://schemas.microsoft.com/office/powerpoint/2010/main" val="167079666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 id="2147483678" r:id="rId17"/>
  </p:sldLayoutIdLst>
  <p:txStyles>
    <p:titleStyle>
      <a:lvl1pPr algn="l" defTabSz="650230" rtl="0" eaLnBrk="1" latinLnBrk="0" hangingPunct="1">
        <a:spcBef>
          <a:spcPct val="0"/>
        </a:spcBef>
        <a:buNone/>
        <a:defRPr sz="512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487672" indent="-487672" algn="l" defTabSz="650230" rtl="0" eaLnBrk="1" latinLnBrk="0" hangingPunct="1">
        <a:spcBef>
          <a:spcPts val="1422"/>
        </a:spcBef>
        <a:spcAft>
          <a:spcPts val="0"/>
        </a:spcAft>
        <a:buClr>
          <a:schemeClr val="accent1"/>
        </a:buClr>
        <a:buSzPct val="80000"/>
        <a:buFont typeface="Wingdings 3" charset="2"/>
        <a:buChar char=""/>
        <a:defRPr sz="2560" kern="1200">
          <a:solidFill>
            <a:schemeClr val="tx1">
              <a:lumMod val="75000"/>
              <a:lumOff val="25000"/>
            </a:schemeClr>
          </a:solidFill>
          <a:latin typeface="+mn-lt"/>
          <a:ea typeface="+mn-ea"/>
          <a:cs typeface="+mn-cs"/>
        </a:defRPr>
      </a:lvl1pPr>
      <a:lvl2pPr marL="1056623" indent="-406394" algn="l" defTabSz="650230" rtl="0" eaLnBrk="1" latinLnBrk="0" hangingPunct="1">
        <a:spcBef>
          <a:spcPts val="1422"/>
        </a:spcBef>
        <a:spcAft>
          <a:spcPts val="0"/>
        </a:spcAft>
        <a:buClr>
          <a:schemeClr val="accent1"/>
        </a:buClr>
        <a:buSzPct val="80000"/>
        <a:buFont typeface="Wingdings 3" charset="2"/>
        <a:buChar char=""/>
        <a:defRPr sz="2276" kern="1200">
          <a:solidFill>
            <a:schemeClr val="tx1">
              <a:lumMod val="75000"/>
              <a:lumOff val="25000"/>
            </a:schemeClr>
          </a:solidFill>
          <a:latin typeface="+mn-lt"/>
          <a:ea typeface="+mn-ea"/>
          <a:cs typeface="+mn-cs"/>
        </a:defRPr>
      </a:lvl2pPr>
      <a:lvl3pPr marL="1625575" indent="-325115" algn="l" defTabSz="650230" rtl="0" eaLnBrk="1" latinLnBrk="0" hangingPunct="1">
        <a:spcBef>
          <a:spcPts val="1422"/>
        </a:spcBef>
        <a:spcAft>
          <a:spcPts val="0"/>
        </a:spcAft>
        <a:buClr>
          <a:schemeClr val="accent1"/>
        </a:buClr>
        <a:buSzPct val="80000"/>
        <a:buFont typeface="Wingdings 3" charset="2"/>
        <a:buChar char=""/>
        <a:defRPr sz="1991" kern="1200">
          <a:solidFill>
            <a:schemeClr val="tx1">
              <a:lumMod val="75000"/>
              <a:lumOff val="25000"/>
            </a:schemeClr>
          </a:solidFill>
          <a:latin typeface="+mn-lt"/>
          <a:ea typeface="+mn-ea"/>
          <a:cs typeface="+mn-cs"/>
        </a:defRPr>
      </a:lvl3pPr>
      <a:lvl4pPr marL="2275804" indent="-325115" algn="l" defTabSz="650230" rtl="0" eaLnBrk="1" latinLnBrk="0" hangingPunct="1">
        <a:spcBef>
          <a:spcPts val="1422"/>
        </a:spcBef>
        <a:spcAft>
          <a:spcPts val="0"/>
        </a:spcAft>
        <a:buClr>
          <a:schemeClr val="accent1"/>
        </a:buClr>
        <a:buSzPct val="80000"/>
        <a:buFont typeface="Wingdings 3" charset="2"/>
        <a:buChar char=""/>
        <a:defRPr sz="1707" kern="1200">
          <a:solidFill>
            <a:schemeClr val="tx1">
              <a:lumMod val="75000"/>
              <a:lumOff val="25000"/>
            </a:schemeClr>
          </a:solidFill>
          <a:latin typeface="+mn-lt"/>
          <a:ea typeface="+mn-ea"/>
          <a:cs typeface="+mn-cs"/>
        </a:defRPr>
      </a:lvl4pPr>
      <a:lvl5pPr marL="2926034" indent="-325115" algn="l" defTabSz="650230" rtl="0" eaLnBrk="1" latinLnBrk="0" hangingPunct="1">
        <a:spcBef>
          <a:spcPts val="1422"/>
        </a:spcBef>
        <a:spcAft>
          <a:spcPts val="0"/>
        </a:spcAft>
        <a:buClr>
          <a:schemeClr val="accent1"/>
        </a:buClr>
        <a:buSzPct val="80000"/>
        <a:buFont typeface="Wingdings 3" charset="2"/>
        <a:buChar char=""/>
        <a:defRPr sz="1707" kern="1200">
          <a:solidFill>
            <a:schemeClr val="tx1">
              <a:lumMod val="75000"/>
              <a:lumOff val="25000"/>
            </a:schemeClr>
          </a:solidFill>
          <a:latin typeface="+mn-lt"/>
          <a:ea typeface="+mn-ea"/>
          <a:cs typeface="+mn-cs"/>
        </a:defRPr>
      </a:lvl5pPr>
      <a:lvl6pPr marL="3576264" indent="-325115" algn="l" defTabSz="650230" rtl="0" eaLnBrk="1" latinLnBrk="0" hangingPunct="1">
        <a:spcBef>
          <a:spcPts val="1422"/>
        </a:spcBef>
        <a:spcAft>
          <a:spcPts val="0"/>
        </a:spcAft>
        <a:buClr>
          <a:schemeClr val="accent1"/>
        </a:buClr>
        <a:buSzPct val="80000"/>
        <a:buFont typeface="Wingdings 3" charset="2"/>
        <a:buChar char=""/>
        <a:defRPr sz="1707" kern="1200">
          <a:solidFill>
            <a:schemeClr val="tx1">
              <a:lumMod val="75000"/>
              <a:lumOff val="25000"/>
            </a:schemeClr>
          </a:solidFill>
          <a:latin typeface="+mn-lt"/>
          <a:ea typeface="+mn-ea"/>
          <a:cs typeface="+mn-cs"/>
        </a:defRPr>
      </a:lvl6pPr>
      <a:lvl7pPr marL="4226494" indent="-325115" algn="l" defTabSz="650230" rtl="0" eaLnBrk="1" latinLnBrk="0" hangingPunct="1">
        <a:spcBef>
          <a:spcPts val="1422"/>
        </a:spcBef>
        <a:spcAft>
          <a:spcPts val="0"/>
        </a:spcAft>
        <a:buClr>
          <a:schemeClr val="accent1"/>
        </a:buClr>
        <a:buSzPct val="80000"/>
        <a:buFont typeface="Wingdings 3" charset="2"/>
        <a:buChar char=""/>
        <a:defRPr sz="1707" kern="1200">
          <a:solidFill>
            <a:schemeClr val="tx1">
              <a:lumMod val="75000"/>
              <a:lumOff val="25000"/>
            </a:schemeClr>
          </a:solidFill>
          <a:latin typeface="+mn-lt"/>
          <a:ea typeface="+mn-ea"/>
          <a:cs typeface="+mn-cs"/>
        </a:defRPr>
      </a:lvl7pPr>
      <a:lvl8pPr marL="4876724" indent="-325115" algn="l" defTabSz="650230" rtl="0" eaLnBrk="1" latinLnBrk="0" hangingPunct="1">
        <a:spcBef>
          <a:spcPts val="1422"/>
        </a:spcBef>
        <a:spcAft>
          <a:spcPts val="0"/>
        </a:spcAft>
        <a:buClr>
          <a:schemeClr val="accent1"/>
        </a:buClr>
        <a:buSzPct val="80000"/>
        <a:buFont typeface="Wingdings 3" charset="2"/>
        <a:buChar char=""/>
        <a:defRPr sz="1707" kern="1200">
          <a:solidFill>
            <a:schemeClr val="tx1">
              <a:lumMod val="75000"/>
              <a:lumOff val="25000"/>
            </a:schemeClr>
          </a:solidFill>
          <a:latin typeface="+mn-lt"/>
          <a:ea typeface="+mn-ea"/>
          <a:cs typeface="+mn-cs"/>
        </a:defRPr>
      </a:lvl8pPr>
      <a:lvl9pPr marL="5526954" indent="-325115" algn="l" defTabSz="650230" rtl="0" eaLnBrk="1" latinLnBrk="0" hangingPunct="1">
        <a:spcBef>
          <a:spcPts val="1422"/>
        </a:spcBef>
        <a:spcAft>
          <a:spcPts val="0"/>
        </a:spcAft>
        <a:buClr>
          <a:schemeClr val="accent1"/>
        </a:buClr>
        <a:buSzPct val="80000"/>
        <a:buFont typeface="Wingdings 3" charset="2"/>
        <a:buChar char=""/>
        <a:defRPr sz="1707" kern="1200">
          <a:solidFill>
            <a:schemeClr val="tx1">
              <a:lumMod val="75000"/>
              <a:lumOff val="25000"/>
            </a:schemeClr>
          </a:solidFill>
          <a:latin typeface="+mn-lt"/>
          <a:ea typeface="+mn-ea"/>
          <a:cs typeface="+mn-cs"/>
        </a:defRPr>
      </a:lvl9pPr>
    </p:bodyStyle>
    <p:otherStyle>
      <a:defPPr>
        <a:defRPr lang="en-US"/>
      </a:defPPr>
      <a:lvl1pPr marL="0" algn="l" defTabSz="650230" rtl="0" eaLnBrk="1" latinLnBrk="0" hangingPunct="1">
        <a:defRPr sz="2560" kern="1200">
          <a:solidFill>
            <a:schemeClr val="tx1"/>
          </a:solidFill>
          <a:latin typeface="+mn-lt"/>
          <a:ea typeface="+mn-ea"/>
          <a:cs typeface="+mn-cs"/>
        </a:defRPr>
      </a:lvl1pPr>
      <a:lvl2pPr marL="650230" algn="l" defTabSz="650230" rtl="0" eaLnBrk="1" latinLnBrk="0" hangingPunct="1">
        <a:defRPr sz="2560" kern="1200">
          <a:solidFill>
            <a:schemeClr val="tx1"/>
          </a:solidFill>
          <a:latin typeface="+mn-lt"/>
          <a:ea typeface="+mn-ea"/>
          <a:cs typeface="+mn-cs"/>
        </a:defRPr>
      </a:lvl2pPr>
      <a:lvl3pPr marL="1300460" algn="l" defTabSz="650230" rtl="0" eaLnBrk="1" latinLnBrk="0" hangingPunct="1">
        <a:defRPr sz="2560" kern="1200">
          <a:solidFill>
            <a:schemeClr val="tx1"/>
          </a:solidFill>
          <a:latin typeface="+mn-lt"/>
          <a:ea typeface="+mn-ea"/>
          <a:cs typeface="+mn-cs"/>
        </a:defRPr>
      </a:lvl3pPr>
      <a:lvl4pPr marL="1950690" algn="l" defTabSz="650230" rtl="0" eaLnBrk="1" latinLnBrk="0" hangingPunct="1">
        <a:defRPr sz="2560" kern="1200">
          <a:solidFill>
            <a:schemeClr val="tx1"/>
          </a:solidFill>
          <a:latin typeface="+mn-lt"/>
          <a:ea typeface="+mn-ea"/>
          <a:cs typeface="+mn-cs"/>
        </a:defRPr>
      </a:lvl4pPr>
      <a:lvl5pPr marL="2600919" algn="l" defTabSz="650230" rtl="0" eaLnBrk="1" latinLnBrk="0" hangingPunct="1">
        <a:defRPr sz="2560" kern="1200">
          <a:solidFill>
            <a:schemeClr val="tx1"/>
          </a:solidFill>
          <a:latin typeface="+mn-lt"/>
          <a:ea typeface="+mn-ea"/>
          <a:cs typeface="+mn-cs"/>
        </a:defRPr>
      </a:lvl5pPr>
      <a:lvl6pPr marL="3251149" algn="l" defTabSz="650230" rtl="0" eaLnBrk="1" latinLnBrk="0" hangingPunct="1">
        <a:defRPr sz="2560" kern="1200">
          <a:solidFill>
            <a:schemeClr val="tx1"/>
          </a:solidFill>
          <a:latin typeface="+mn-lt"/>
          <a:ea typeface="+mn-ea"/>
          <a:cs typeface="+mn-cs"/>
        </a:defRPr>
      </a:lvl6pPr>
      <a:lvl7pPr marL="3901379" algn="l" defTabSz="650230" rtl="0" eaLnBrk="1" latinLnBrk="0" hangingPunct="1">
        <a:defRPr sz="2560" kern="1200">
          <a:solidFill>
            <a:schemeClr val="tx1"/>
          </a:solidFill>
          <a:latin typeface="+mn-lt"/>
          <a:ea typeface="+mn-ea"/>
          <a:cs typeface="+mn-cs"/>
        </a:defRPr>
      </a:lvl7pPr>
      <a:lvl8pPr marL="4551609" algn="l" defTabSz="650230" rtl="0" eaLnBrk="1" latinLnBrk="0" hangingPunct="1">
        <a:defRPr sz="2560" kern="1200">
          <a:solidFill>
            <a:schemeClr val="tx1"/>
          </a:solidFill>
          <a:latin typeface="+mn-lt"/>
          <a:ea typeface="+mn-ea"/>
          <a:cs typeface="+mn-cs"/>
        </a:defRPr>
      </a:lvl8pPr>
      <a:lvl9pPr marL="5201839" algn="l" defTabSz="650230" rtl="0" eaLnBrk="1" latinLnBrk="0" hangingPunct="1">
        <a:defRPr sz="25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s://www.dailymaverick.co.za/article/2017-12-05-groundup-what-happens-when-people-in-state-housing-cannot-pay-the-rent/" TargetMode="External"/><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Appeal against the decision of the MPT: Proposed rezoning, subdivision, consolidation &amp; departures:…"/>
          <p:cNvSpPr txBox="1">
            <a:spLocks noGrp="1"/>
          </p:cNvSpPr>
          <p:nvPr>
            <p:ph type="ctrTitle"/>
          </p:nvPr>
        </p:nvSpPr>
        <p:spPr>
          <a:xfrm>
            <a:off x="1270000" y="1282700"/>
            <a:ext cx="10464800" cy="3467100"/>
          </a:xfrm>
          <a:prstGeom prst="rect">
            <a:avLst/>
          </a:prstGeom>
        </p:spPr>
        <p:txBody>
          <a:bodyPr/>
          <a:lstStyle/>
          <a:p>
            <a:pPr defTabSz="344677">
              <a:defRPr sz="4248"/>
            </a:pPr>
            <a:r>
              <a:t>Appeal against the decision of the MPT: Proposed rezoning, subdivision, consolidation &amp; departures:</a:t>
            </a:r>
          </a:p>
          <a:p>
            <a:pPr defTabSz="344677">
              <a:defRPr sz="4248"/>
            </a:pPr>
            <a:r>
              <a:t>Conrad Hospital Site:</a:t>
            </a:r>
          </a:p>
        </p:txBody>
      </p:sp>
      <p:sp>
        <p:nvSpPr>
          <p:cNvPr id="120" name="Pinelands Ratepayers &amp; Residents Association…"/>
          <p:cNvSpPr txBox="1">
            <a:spLocks noGrp="1"/>
          </p:cNvSpPr>
          <p:nvPr>
            <p:ph type="subTitle" idx="1"/>
          </p:nvPr>
        </p:nvSpPr>
        <p:spPr>
          <a:xfrm>
            <a:off x="1270000" y="5981700"/>
            <a:ext cx="10464800" cy="1460500"/>
          </a:xfrm>
          <a:prstGeom prst="rect">
            <a:avLst/>
          </a:prstGeom>
        </p:spPr>
        <p:txBody>
          <a:bodyPr>
            <a:normAutofit fontScale="92500" lnSpcReduction="20000"/>
          </a:bodyPr>
          <a:lstStyle/>
          <a:p>
            <a:pPr marL="411480" indent="-411480" algn="l" defTabSz="420624">
              <a:buSzPct val="50000"/>
              <a:buBlip>
                <a:blip r:embed="rId2"/>
              </a:buBlip>
              <a:defRPr sz="1728"/>
            </a:pPr>
            <a:r>
              <a:t>Pinelands Ratepayers &amp; Residents Association</a:t>
            </a:r>
          </a:p>
          <a:p>
            <a:pPr marL="411480" indent="-411480" algn="l" defTabSz="420624">
              <a:buSzPct val="50000"/>
              <a:buBlip>
                <a:blip r:embed="rId2"/>
              </a:buBlip>
              <a:defRPr sz="1728"/>
            </a:pPr>
            <a:r>
              <a:t>Kensington-Factreton Ratepayers</a:t>
            </a:r>
          </a:p>
          <a:p>
            <a:pPr marL="411480" indent="-411480" algn="l" defTabSz="420624">
              <a:buSzPct val="50000"/>
              <a:buBlip>
                <a:blip r:embed="rId2"/>
              </a:buBlip>
              <a:defRPr sz="1728"/>
            </a:pPr>
            <a:r>
              <a:t>Thornton Ratepayers</a:t>
            </a:r>
          </a:p>
          <a:p>
            <a:pPr marL="411480" indent="-411480" algn="l" defTabSz="420624">
              <a:buSzPct val="50000"/>
              <a:buBlip>
                <a:blip r:embed="rId2"/>
              </a:buBlip>
              <a:defRPr sz="1728"/>
            </a:pPr>
            <a:r>
              <a:t>Maitland Ratepayers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Applicable Policy / Strategy"/>
          <p:cNvSpPr txBox="1">
            <a:spLocks noGrp="1"/>
          </p:cNvSpPr>
          <p:nvPr>
            <p:ph type="title"/>
          </p:nvPr>
        </p:nvSpPr>
        <p:spPr>
          <a:xfrm>
            <a:off x="1270000" y="635000"/>
            <a:ext cx="10464800" cy="3234929"/>
          </a:xfrm>
          <a:prstGeom prst="rect">
            <a:avLst/>
          </a:prstGeom>
        </p:spPr>
        <p:txBody>
          <a:bodyPr/>
          <a:lstStyle>
            <a:lvl1pPr defTabSz="525779">
              <a:defRPr sz="6479"/>
            </a:lvl1pPr>
          </a:lstStyle>
          <a:p>
            <a:r>
              <a:t>Applicable Policy / Strategy</a:t>
            </a:r>
          </a:p>
        </p:txBody>
      </p:sp>
      <p:sp>
        <p:nvSpPr>
          <p:cNvPr id="147" name="The Tribunal incorrectly applied the guidelines contained in the Densification Policy…"/>
          <p:cNvSpPr txBox="1">
            <a:spLocks noGrp="1"/>
          </p:cNvSpPr>
          <p:nvPr>
            <p:ph type="body" idx="1"/>
          </p:nvPr>
        </p:nvSpPr>
        <p:spPr>
          <a:xfrm>
            <a:off x="1270000" y="2338833"/>
            <a:ext cx="10464800" cy="6609062"/>
          </a:xfrm>
          <a:prstGeom prst="rect">
            <a:avLst/>
          </a:prstGeom>
        </p:spPr>
        <p:txBody>
          <a:bodyPr>
            <a:normAutofit lnSpcReduction="10000"/>
          </a:bodyPr>
          <a:lstStyle/>
          <a:p>
            <a:pPr marL="0" indent="0" defTabSz="443484">
              <a:spcBef>
                <a:spcPts val="0"/>
              </a:spcBef>
              <a:buSzTx/>
              <a:buNone/>
              <a:defRPr sz="2328" b="1">
                <a:solidFill>
                  <a:srgbClr val="000000"/>
                </a:solidFill>
                <a:latin typeface="Century Gothic"/>
                <a:ea typeface="Century Gothic"/>
                <a:cs typeface="Century Gothic"/>
                <a:sym typeface="Century Gothic"/>
              </a:defRPr>
            </a:pPr>
            <a:endParaRPr lang="en-US" dirty="0"/>
          </a:p>
          <a:p>
            <a:pPr marL="0" indent="0" defTabSz="443484">
              <a:spcBef>
                <a:spcPts val="0"/>
              </a:spcBef>
              <a:buSzTx/>
              <a:buNone/>
              <a:defRPr sz="2328" b="1">
                <a:solidFill>
                  <a:srgbClr val="000000"/>
                </a:solidFill>
                <a:latin typeface="Century Gothic"/>
                <a:ea typeface="Century Gothic"/>
                <a:cs typeface="Century Gothic"/>
                <a:sym typeface="Century Gothic"/>
              </a:defRPr>
            </a:pPr>
            <a:endParaRPr lang="en-US" dirty="0"/>
          </a:p>
          <a:p>
            <a:pPr marL="0" indent="0" defTabSz="443484">
              <a:spcBef>
                <a:spcPts val="0"/>
              </a:spcBef>
              <a:buSzTx/>
              <a:buNone/>
              <a:defRPr sz="2328" b="1">
                <a:solidFill>
                  <a:srgbClr val="000000"/>
                </a:solidFill>
                <a:latin typeface="Century Gothic"/>
                <a:ea typeface="Century Gothic"/>
                <a:cs typeface="Century Gothic"/>
                <a:sym typeface="Century Gothic"/>
              </a:defRPr>
            </a:pPr>
            <a:r>
              <a:rPr dirty="0"/>
              <a:t>The Tribunal incorrectly applied the guidelines contained in the </a:t>
            </a:r>
            <a:r>
              <a:rPr dirty="0">
                <a:solidFill>
                  <a:srgbClr val="FF2600"/>
                </a:solidFill>
              </a:rPr>
              <a:t>Densification Policy</a:t>
            </a:r>
          </a:p>
          <a:p>
            <a:pPr marL="665226" indent="-221742" defTabSz="443484">
              <a:spcBef>
                <a:spcPts val="0"/>
              </a:spcBef>
              <a:buSzTx/>
              <a:buNone/>
              <a:defRPr sz="2328">
                <a:solidFill>
                  <a:srgbClr val="000000"/>
                </a:solidFill>
                <a:latin typeface="Century Gothic"/>
                <a:ea typeface="Century Gothic"/>
                <a:cs typeface="Century Gothic"/>
                <a:sym typeface="Century Gothic"/>
              </a:defRPr>
            </a:pPr>
            <a:endParaRPr dirty="0">
              <a:solidFill>
                <a:srgbClr val="FF2600"/>
              </a:solidFill>
            </a:endParaRPr>
          </a:p>
          <a:p>
            <a:pPr marL="665226" indent="-221742" defTabSz="443484">
              <a:spcBef>
                <a:spcPts val="0"/>
              </a:spcBef>
              <a:buSzTx/>
              <a:buNone/>
              <a:defRPr sz="2328">
                <a:solidFill>
                  <a:srgbClr val="000000"/>
                </a:solidFill>
                <a:latin typeface="Century Gothic"/>
                <a:ea typeface="Century Gothic"/>
                <a:cs typeface="Century Gothic"/>
                <a:sym typeface="Century Gothic"/>
              </a:defRPr>
            </a:pPr>
            <a:r>
              <a:rPr dirty="0"/>
              <a:t>The Tribunal failed to address the issue that we raised – that of </a:t>
            </a:r>
            <a:r>
              <a:rPr dirty="0">
                <a:solidFill>
                  <a:srgbClr val="FF2600"/>
                </a:solidFill>
              </a:rPr>
              <a:t>inappropriate densification</a:t>
            </a:r>
          </a:p>
          <a:p>
            <a:pPr marL="665226" indent="-221742" defTabSz="443484">
              <a:spcBef>
                <a:spcPts val="0"/>
              </a:spcBef>
              <a:buSzTx/>
              <a:buNone/>
              <a:defRPr sz="2328">
                <a:solidFill>
                  <a:srgbClr val="000000"/>
                </a:solidFill>
                <a:latin typeface="Century Gothic"/>
                <a:ea typeface="Century Gothic"/>
                <a:cs typeface="Century Gothic"/>
                <a:sym typeface="Century Gothic"/>
              </a:defRPr>
            </a:pPr>
            <a:endParaRPr dirty="0">
              <a:solidFill>
                <a:srgbClr val="FF2600"/>
              </a:solidFill>
            </a:endParaRPr>
          </a:p>
          <a:p>
            <a:pPr marL="0" indent="0" defTabSz="443484">
              <a:spcBef>
                <a:spcPts val="0"/>
              </a:spcBef>
              <a:buSzTx/>
              <a:buNone/>
              <a:defRPr sz="2328">
                <a:solidFill>
                  <a:srgbClr val="000000"/>
                </a:solidFill>
                <a:latin typeface="Century Gothic"/>
                <a:ea typeface="Century Gothic"/>
                <a:cs typeface="Century Gothic"/>
                <a:sym typeface="Century Gothic"/>
              </a:defRPr>
            </a:pPr>
            <a:r>
              <a:rPr dirty="0"/>
              <a:t>the Cape Town Densification Policy, 2012, states that the “</a:t>
            </a:r>
            <a:r>
              <a:rPr dirty="0">
                <a:solidFill>
                  <a:srgbClr val="FF2600"/>
                </a:solidFill>
              </a:rPr>
              <a:t>general land use character of an area is important</a:t>
            </a:r>
            <a:r>
              <a:rPr dirty="0"/>
              <a:t> when considering the suitability of higher density development.</a:t>
            </a:r>
          </a:p>
          <a:p>
            <a:pPr marL="0" indent="0" defTabSz="443484">
              <a:spcBef>
                <a:spcPts val="0"/>
              </a:spcBef>
              <a:buSzTx/>
              <a:buNone/>
              <a:defRPr sz="2328">
                <a:solidFill>
                  <a:srgbClr val="000000"/>
                </a:solidFill>
                <a:latin typeface="Century Gothic"/>
                <a:ea typeface="Century Gothic"/>
                <a:cs typeface="Century Gothic"/>
                <a:sym typeface="Century Gothic"/>
              </a:defRPr>
            </a:pPr>
            <a:endParaRPr dirty="0"/>
          </a:p>
          <a:p>
            <a:pPr marL="0" indent="0" defTabSz="443484">
              <a:spcBef>
                <a:spcPts val="0"/>
              </a:spcBef>
              <a:buSzTx/>
              <a:buNone/>
              <a:defRPr sz="2328">
                <a:solidFill>
                  <a:srgbClr val="000000"/>
                </a:solidFill>
                <a:latin typeface="Century Gothic"/>
                <a:ea typeface="Century Gothic"/>
                <a:cs typeface="Century Gothic"/>
                <a:sym typeface="Century Gothic"/>
              </a:defRPr>
            </a:pPr>
            <a:r>
              <a:rPr dirty="0"/>
              <a:t>If an area is solely single-dwelling residential, </a:t>
            </a:r>
            <a:r>
              <a:rPr dirty="0">
                <a:solidFill>
                  <a:srgbClr val="FF2600"/>
                </a:solidFill>
              </a:rPr>
              <a:t>greater attention needs to be given to height and form of new developments</a:t>
            </a:r>
            <a:r>
              <a:rPr dirty="0"/>
              <a:t> than where flats and other forms of mixed land use development already exist</a:t>
            </a:r>
          </a:p>
          <a:p>
            <a:pPr marL="0" indent="0" defTabSz="443484">
              <a:spcBef>
                <a:spcPts val="0"/>
              </a:spcBef>
              <a:buSzTx/>
              <a:buNone/>
              <a:defRPr sz="2328">
                <a:solidFill>
                  <a:srgbClr val="000000"/>
                </a:solidFill>
                <a:latin typeface="Century Gothic"/>
                <a:ea typeface="Century Gothic"/>
                <a:cs typeface="Century Gothic"/>
                <a:sym typeface="Century Gothic"/>
              </a:defRPr>
            </a:pPr>
            <a:endParaRPr dirty="0"/>
          </a:p>
          <a:p>
            <a:pPr marL="0" indent="0" defTabSz="443484">
              <a:spcBef>
                <a:spcPts val="0"/>
              </a:spcBef>
              <a:buSzTx/>
              <a:buNone/>
              <a:defRPr sz="2328">
                <a:solidFill>
                  <a:srgbClr val="000000"/>
                </a:solidFill>
                <a:latin typeface="Century Gothic"/>
                <a:ea typeface="Century Gothic"/>
                <a:cs typeface="Century Gothic"/>
                <a:sym typeface="Century Gothic"/>
              </a:defRPr>
            </a:pPr>
            <a:r>
              <a:rPr dirty="0"/>
              <a:t>the </a:t>
            </a:r>
            <a:r>
              <a:rPr dirty="0">
                <a:solidFill>
                  <a:srgbClr val="FF2600"/>
                </a:solidFill>
              </a:rPr>
              <a:t>application of the guiding principles</a:t>
            </a:r>
            <a:r>
              <a:rPr dirty="0"/>
              <a:t> of the City of Cape Town Densification Policy is </a:t>
            </a:r>
            <a:r>
              <a:rPr dirty="0">
                <a:solidFill>
                  <a:srgbClr val="FF2600"/>
                </a:solidFill>
              </a:rPr>
              <a:t>incorrect </a:t>
            </a:r>
            <a:r>
              <a:rPr dirty="0"/>
              <a:t>and that the proposed development is therefore </a:t>
            </a:r>
            <a:r>
              <a:rPr b="1" dirty="0">
                <a:solidFill>
                  <a:srgbClr val="FF2600"/>
                </a:solidFill>
              </a:rPr>
              <a:t>not compliant</a:t>
            </a:r>
            <a:endParaRPr dirty="0">
              <a:latin typeface="Helvetica"/>
              <a:ea typeface="Helvetica"/>
              <a:cs typeface="Helvetica"/>
              <a:sym typeface="Helvetica"/>
            </a:endParaRPr>
          </a:p>
          <a:p>
            <a:pPr marL="0" indent="0" defTabSz="443484">
              <a:spcBef>
                <a:spcPts val="0"/>
              </a:spcBef>
              <a:buSzTx/>
              <a:buNone/>
              <a:defRPr sz="970">
                <a:solidFill>
                  <a:srgbClr val="000000"/>
                </a:solidFill>
                <a:latin typeface="Century Gothic"/>
                <a:ea typeface="Century Gothic"/>
                <a:cs typeface="Century Gothic"/>
                <a:sym typeface="Century Gothic"/>
              </a:defRPr>
            </a:pPr>
            <a:endParaRPr dirty="0">
              <a:latin typeface="Helvetica"/>
              <a:ea typeface="Helvetica"/>
              <a:cs typeface="Helvetica"/>
              <a:sym typeface="Helvetica"/>
            </a:endParaRP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 name="The applicant has expressed the fear that the project viability may be negatively impacted  should the densities be lowered…"/>
          <p:cNvSpPr txBox="1">
            <a:spLocks noGrp="1"/>
          </p:cNvSpPr>
          <p:nvPr>
            <p:ph type="body" idx="1"/>
          </p:nvPr>
        </p:nvSpPr>
        <p:spPr>
          <a:xfrm>
            <a:off x="1270000" y="2338833"/>
            <a:ext cx="10464800" cy="6609062"/>
          </a:xfrm>
          <a:prstGeom prst="rect">
            <a:avLst/>
          </a:prstGeom>
        </p:spPr>
        <p:txBody>
          <a:bodyPr/>
          <a:lstStyle/>
          <a:p>
            <a:pPr marL="0" indent="0" defTabSz="457200">
              <a:spcBef>
                <a:spcPts val="0"/>
              </a:spcBef>
              <a:buSzTx/>
              <a:buNone/>
              <a:defRPr sz="2400" b="1">
                <a:solidFill>
                  <a:srgbClr val="000000"/>
                </a:solidFill>
                <a:latin typeface="Century Gothic"/>
                <a:ea typeface="Century Gothic"/>
                <a:cs typeface="Century Gothic"/>
                <a:sym typeface="Century Gothic"/>
              </a:defRPr>
            </a:pPr>
            <a:r>
              <a:rPr dirty="0"/>
              <a:t>The applicant has expressed the fear that the </a:t>
            </a:r>
            <a:r>
              <a:rPr dirty="0">
                <a:solidFill>
                  <a:srgbClr val="FF2600"/>
                </a:solidFill>
              </a:rPr>
              <a:t>project viability</a:t>
            </a:r>
            <a:r>
              <a:rPr dirty="0"/>
              <a:t> may be negatively impacted  </a:t>
            </a:r>
            <a:r>
              <a:rPr dirty="0">
                <a:solidFill>
                  <a:srgbClr val="FF2600"/>
                </a:solidFill>
              </a:rPr>
              <a:t>should the densities be lowered</a:t>
            </a:r>
          </a:p>
          <a:p>
            <a:pPr marL="0" indent="0" defTabSz="457200">
              <a:spcBef>
                <a:spcPts val="0"/>
              </a:spcBef>
              <a:buSzTx/>
              <a:buNone/>
              <a:defRPr sz="2400" b="1">
                <a:solidFill>
                  <a:srgbClr val="000000"/>
                </a:solidFill>
                <a:latin typeface="Century Gothic"/>
                <a:ea typeface="Century Gothic"/>
                <a:cs typeface="Century Gothic"/>
                <a:sym typeface="Century Gothic"/>
              </a:defRPr>
            </a:pPr>
            <a:endParaRPr dirty="0">
              <a:solidFill>
                <a:srgbClr val="FF2600"/>
              </a:solidFill>
            </a:endParaRPr>
          </a:p>
          <a:p>
            <a:pPr marL="685800" indent="-228600" defTabSz="457200">
              <a:spcBef>
                <a:spcPts val="0"/>
              </a:spcBef>
              <a:buSzTx/>
              <a:buNone/>
              <a:defRPr sz="2400">
                <a:solidFill>
                  <a:srgbClr val="000000"/>
                </a:solidFill>
                <a:latin typeface="Century Gothic"/>
                <a:ea typeface="Century Gothic"/>
                <a:cs typeface="Century Gothic"/>
                <a:sym typeface="Century Gothic"/>
              </a:defRPr>
            </a:pPr>
            <a:endParaRPr dirty="0">
              <a:solidFill>
                <a:srgbClr val="FF2600"/>
              </a:solidFill>
            </a:endParaRPr>
          </a:p>
          <a:p>
            <a:pPr marL="0" indent="0" defTabSz="457200">
              <a:spcBef>
                <a:spcPts val="0"/>
              </a:spcBef>
              <a:buSzTx/>
              <a:buNone/>
              <a:defRPr sz="2400">
                <a:solidFill>
                  <a:srgbClr val="000000"/>
                </a:solidFill>
                <a:latin typeface="Century Gothic"/>
                <a:ea typeface="Century Gothic"/>
                <a:cs typeface="Century Gothic"/>
                <a:sym typeface="Century Gothic"/>
              </a:defRPr>
            </a:pPr>
            <a:r>
              <a:rPr dirty="0"/>
              <a:t>Whilst we do </a:t>
            </a:r>
            <a:r>
              <a:rPr dirty="0" err="1"/>
              <a:t>recognise</a:t>
            </a:r>
            <a:r>
              <a:rPr dirty="0"/>
              <a:t> the need for the project to make financial sense from the developer’s point of view, </a:t>
            </a:r>
            <a:r>
              <a:rPr dirty="0">
                <a:solidFill>
                  <a:srgbClr val="FF2600"/>
                </a:solidFill>
              </a:rPr>
              <a:t>financial viability</a:t>
            </a:r>
            <a:r>
              <a:rPr dirty="0"/>
              <a:t>, however, </a:t>
            </a:r>
            <a:r>
              <a:rPr dirty="0">
                <a:solidFill>
                  <a:srgbClr val="FF2600"/>
                </a:solidFill>
              </a:rPr>
              <a:t>is not a criterion for consideration </a:t>
            </a:r>
            <a:r>
              <a:rPr dirty="0"/>
              <a:t>when deciding on applications in terms of the City of Cape Town Municipal Planning By-Law. </a:t>
            </a:r>
            <a:endParaRPr dirty="0">
              <a:latin typeface="Helvetica"/>
              <a:ea typeface="Helvetica"/>
              <a:cs typeface="Helvetica"/>
              <a:sym typeface="Helvetica"/>
            </a:endParaRPr>
          </a:p>
          <a:p>
            <a:pPr marL="0" indent="0" defTabSz="457200">
              <a:spcBef>
                <a:spcPts val="0"/>
              </a:spcBef>
              <a:buSzTx/>
              <a:buNone/>
              <a:defRPr sz="2400">
                <a:solidFill>
                  <a:srgbClr val="000000"/>
                </a:solidFill>
                <a:latin typeface="Century Gothic"/>
                <a:ea typeface="Century Gothic"/>
                <a:cs typeface="Century Gothic"/>
                <a:sym typeface="Century Gothic"/>
              </a:defRPr>
            </a:pPr>
            <a:endParaRPr dirty="0">
              <a:latin typeface="Helvetica"/>
              <a:ea typeface="Helvetica"/>
              <a:cs typeface="Helvetica"/>
              <a:sym typeface="Helvetica"/>
            </a:endParaRPr>
          </a:p>
          <a:p>
            <a:pPr marL="0" indent="0" defTabSz="457200">
              <a:spcBef>
                <a:spcPts val="0"/>
              </a:spcBef>
              <a:buSzTx/>
              <a:buNone/>
              <a:defRPr sz="1000">
                <a:solidFill>
                  <a:srgbClr val="000000"/>
                </a:solidFill>
                <a:latin typeface="Century Gothic"/>
                <a:ea typeface="Century Gothic"/>
                <a:cs typeface="Century Gothic"/>
                <a:sym typeface="Century Gothic"/>
              </a:defRPr>
            </a:pPr>
            <a:endParaRPr dirty="0">
              <a:latin typeface="Helvetica"/>
              <a:ea typeface="Helvetica"/>
              <a:cs typeface="Helvetica"/>
              <a:sym typeface="Helvetica"/>
            </a:endParaRP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 name="The Tribunal incorrectly applied the guidelines of the Social Development Strategy…"/>
          <p:cNvSpPr txBox="1">
            <a:spLocks noGrp="1"/>
          </p:cNvSpPr>
          <p:nvPr>
            <p:ph type="body" idx="1"/>
          </p:nvPr>
        </p:nvSpPr>
        <p:spPr>
          <a:xfrm>
            <a:off x="1270000" y="2186433"/>
            <a:ext cx="10464800" cy="5456934"/>
          </a:xfrm>
          <a:prstGeom prst="rect">
            <a:avLst/>
          </a:prstGeom>
        </p:spPr>
        <p:txBody>
          <a:bodyPr/>
          <a:lstStyle/>
          <a:p>
            <a:pPr marL="0" indent="0" defTabSz="457200">
              <a:spcBef>
                <a:spcPts val="0"/>
              </a:spcBef>
              <a:buSzTx/>
              <a:buNone/>
              <a:defRPr sz="2400" b="1">
                <a:solidFill>
                  <a:srgbClr val="000000"/>
                </a:solidFill>
                <a:latin typeface="Century Gothic"/>
                <a:ea typeface="Century Gothic"/>
                <a:cs typeface="Century Gothic"/>
                <a:sym typeface="Century Gothic"/>
              </a:defRPr>
            </a:pPr>
            <a:r>
              <a:t>The Tribunal incorrectly applied the guidelines of the </a:t>
            </a:r>
            <a:r>
              <a:rPr>
                <a:solidFill>
                  <a:srgbClr val="FF2600"/>
                </a:solidFill>
              </a:rPr>
              <a:t>Social Development Strategy</a:t>
            </a:r>
          </a:p>
          <a:p>
            <a:pPr marL="0" indent="0" defTabSz="457200">
              <a:spcBef>
                <a:spcPts val="0"/>
              </a:spcBef>
              <a:buSzTx/>
              <a:buNone/>
              <a:defRPr sz="2400" b="1">
                <a:solidFill>
                  <a:srgbClr val="000000"/>
                </a:solidFill>
                <a:latin typeface="Century Gothic"/>
                <a:ea typeface="Century Gothic"/>
                <a:cs typeface="Century Gothic"/>
                <a:sym typeface="Century Gothic"/>
              </a:defRPr>
            </a:pPr>
            <a:endParaRPr>
              <a:solidFill>
                <a:srgbClr val="FF2600"/>
              </a:solidFill>
            </a:endParaRPr>
          </a:p>
          <a:p>
            <a:pPr marL="0" indent="0" defTabSz="457200">
              <a:spcBef>
                <a:spcPts val="0"/>
              </a:spcBef>
              <a:buSzTx/>
              <a:buNone/>
              <a:defRPr sz="2400" b="1">
                <a:solidFill>
                  <a:srgbClr val="000000"/>
                </a:solidFill>
                <a:latin typeface="Century Gothic"/>
                <a:ea typeface="Century Gothic"/>
                <a:cs typeface="Century Gothic"/>
                <a:sym typeface="Century Gothic"/>
              </a:defRPr>
            </a:pPr>
            <a:endParaRPr>
              <a:solidFill>
                <a:srgbClr val="FF2600"/>
              </a:solidFill>
            </a:endParaRPr>
          </a:p>
          <a:p>
            <a:pPr marL="685800" indent="-228600" defTabSz="457200">
              <a:spcBef>
                <a:spcPts val="0"/>
              </a:spcBef>
              <a:buSzTx/>
              <a:buNone/>
              <a:defRPr sz="2400">
                <a:solidFill>
                  <a:srgbClr val="000000"/>
                </a:solidFill>
                <a:latin typeface="Century Gothic"/>
                <a:ea typeface="Century Gothic"/>
                <a:cs typeface="Century Gothic"/>
                <a:sym typeface="Century Gothic"/>
              </a:defRPr>
            </a:pPr>
            <a:endParaRPr>
              <a:solidFill>
                <a:srgbClr val="FF2600"/>
              </a:solidFill>
            </a:endParaRPr>
          </a:p>
          <a:p>
            <a:pPr marL="0" indent="0" defTabSz="457200">
              <a:spcBef>
                <a:spcPts val="0"/>
              </a:spcBef>
              <a:buSzTx/>
              <a:buNone/>
              <a:defRPr sz="2400">
                <a:solidFill>
                  <a:srgbClr val="000000"/>
                </a:solidFill>
                <a:latin typeface="Century Gothic"/>
                <a:ea typeface="Century Gothic"/>
                <a:cs typeface="Century Gothic"/>
                <a:sym typeface="Century Gothic"/>
              </a:defRPr>
            </a:pPr>
            <a:r>
              <a:t>the site is contained and isolated from surrounding communities (canal, railway line, etc) and considerable attention therefore needs to be given to overcoming these barriers in order for us to realise a more integrated and inclusive society</a:t>
            </a:r>
          </a:p>
          <a:p>
            <a:pPr marL="0" indent="0" defTabSz="457200">
              <a:spcBef>
                <a:spcPts val="0"/>
              </a:spcBef>
              <a:buSzTx/>
              <a:buNone/>
              <a:defRPr sz="2400">
                <a:solidFill>
                  <a:srgbClr val="000000"/>
                </a:solidFill>
                <a:latin typeface="Century Gothic"/>
                <a:ea typeface="Century Gothic"/>
                <a:cs typeface="Century Gothic"/>
                <a:sym typeface="Century Gothic"/>
              </a:defRPr>
            </a:pPr>
            <a:endParaRPr/>
          </a:p>
          <a:p>
            <a:pPr marL="0" indent="0" defTabSz="457200">
              <a:spcBef>
                <a:spcPts val="0"/>
              </a:spcBef>
              <a:buSzTx/>
              <a:buNone/>
              <a:defRPr sz="2400">
                <a:solidFill>
                  <a:srgbClr val="FF2600"/>
                </a:solidFill>
                <a:latin typeface="Century Gothic"/>
                <a:ea typeface="Century Gothic"/>
                <a:cs typeface="Century Gothic"/>
                <a:sym typeface="Century Gothic"/>
              </a:defRPr>
            </a:pPr>
            <a:r>
              <a:t>This increases the need for the provision of facilities such as schools within the development itself.</a:t>
            </a:r>
          </a:p>
          <a:p>
            <a:pPr marL="0" indent="0" defTabSz="457200">
              <a:spcBef>
                <a:spcPts val="0"/>
              </a:spcBef>
              <a:buSzTx/>
              <a:buNone/>
              <a:defRPr sz="1000">
                <a:solidFill>
                  <a:srgbClr val="000000"/>
                </a:solidFill>
                <a:latin typeface="Century Gothic"/>
                <a:ea typeface="Century Gothic"/>
                <a:cs typeface="Century Gothic"/>
                <a:sym typeface="Century Gothic"/>
              </a:defRPr>
            </a:pPr>
            <a:endParaRPr>
              <a:latin typeface="Helvetica"/>
              <a:ea typeface="Helvetica"/>
              <a:cs typeface="Helvetica"/>
              <a:sym typeface="Helvetica"/>
            </a:endParaRPr>
          </a:p>
          <a:p>
            <a:pPr marL="0" indent="0" defTabSz="457200">
              <a:spcBef>
                <a:spcPts val="0"/>
              </a:spcBef>
              <a:buSzTx/>
              <a:buNone/>
              <a:defRPr sz="2400">
                <a:solidFill>
                  <a:srgbClr val="000000"/>
                </a:solidFill>
                <a:latin typeface="Century Gothic"/>
                <a:ea typeface="Century Gothic"/>
                <a:cs typeface="Century Gothic"/>
                <a:sym typeface="Century Gothic"/>
              </a:defRPr>
            </a:pPr>
            <a:endParaRPr>
              <a:latin typeface="Helvetica"/>
              <a:ea typeface="Helvetica"/>
              <a:cs typeface="Helvetica"/>
              <a:sym typeface="Helvetica"/>
            </a:endParaRPr>
          </a:p>
          <a:p>
            <a:pPr marL="0" indent="0" defTabSz="457200">
              <a:spcBef>
                <a:spcPts val="0"/>
              </a:spcBef>
              <a:buSzTx/>
              <a:buNone/>
              <a:defRPr sz="1000">
                <a:solidFill>
                  <a:srgbClr val="000000"/>
                </a:solidFill>
                <a:latin typeface="Century Gothic"/>
                <a:ea typeface="Century Gothic"/>
                <a:cs typeface="Century Gothic"/>
                <a:sym typeface="Century Gothic"/>
              </a:defRPr>
            </a:pPr>
            <a:endParaRPr>
              <a:latin typeface="Helvetica"/>
              <a:ea typeface="Helvetica"/>
              <a:cs typeface="Helvetica"/>
              <a:sym typeface="Helvetica"/>
            </a:endParaRP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 name="Extent of Desirability"/>
          <p:cNvSpPr txBox="1">
            <a:spLocks noGrp="1"/>
          </p:cNvSpPr>
          <p:nvPr>
            <p:ph type="title"/>
          </p:nvPr>
        </p:nvSpPr>
        <p:spPr>
          <a:xfrm>
            <a:off x="1270000" y="457200"/>
            <a:ext cx="10464800" cy="1917353"/>
          </a:xfrm>
          <a:prstGeom prst="rect">
            <a:avLst/>
          </a:prstGeom>
        </p:spPr>
        <p:txBody>
          <a:bodyPr/>
          <a:lstStyle/>
          <a:p>
            <a:r>
              <a:t>Extent of Desirability</a:t>
            </a:r>
          </a:p>
        </p:txBody>
      </p:sp>
      <p:sp>
        <p:nvSpPr>
          <p:cNvPr id="153" name="Compatibility…"/>
          <p:cNvSpPr txBox="1">
            <a:spLocks noGrp="1"/>
          </p:cNvSpPr>
          <p:nvPr>
            <p:ph type="body" idx="1"/>
          </p:nvPr>
        </p:nvSpPr>
        <p:spPr>
          <a:xfrm>
            <a:off x="1270000" y="2845841"/>
            <a:ext cx="10464800" cy="5254726"/>
          </a:xfrm>
          <a:prstGeom prst="rect">
            <a:avLst/>
          </a:prstGeom>
        </p:spPr>
        <p:txBody>
          <a:bodyPr/>
          <a:lstStyle/>
          <a:p>
            <a:pPr marL="0" indent="0" defTabSz="384047">
              <a:spcBef>
                <a:spcPts val="0"/>
              </a:spcBef>
              <a:buSzTx/>
              <a:buNone/>
              <a:defRPr sz="2016" b="1">
                <a:solidFill>
                  <a:srgbClr val="000000"/>
                </a:solidFill>
                <a:latin typeface="Century Gothic"/>
                <a:ea typeface="Century Gothic"/>
                <a:cs typeface="Century Gothic"/>
                <a:sym typeface="Century Gothic"/>
              </a:defRPr>
            </a:pPr>
            <a:r>
              <a:t>Compatibility</a:t>
            </a:r>
          </a:p>
          <a:p>
            <a:pPr marL="0" indent="0" defTabSz="384047">
              <a:spcBef>
                <a:spcPts val="0"/>
              </a:spcBef>
              <a:buSzTx/>
              <a:buNone/>
              <a:defRPr sz="2016" b="1">
                <a:solidFill>
                  <a:srgbClr val="000000"/>
                </a:solidFill>
                <a:latin typeface="Century Gothic"/>
                <a:ea typeface="Century Gothic"/>
                <a:cs typeface="Century Gothic"/>
                <a:sym typeface="Century Gothic"/>
              </a:defRPr>
            </a:pPr>
            <a:endParaRPr/>
          </a:p>
          <a:p>
            <a:pPr marL="0" indent="0" defTabSz="384047">
              <a:spcBef>
                <a:spcPts val="0"/>
              </a:spcBef>
              <a:buSzTx/>
              <a:buNone/>
              <a:defRPr sz="2016">
                <a:solidFill>
                  <a:srgbClr val="000000"/>
                </a:solidFill>
                <a:latin typeface="Century Gothic"/>
                <a:ea typeface="Century Gothic"/>
                <a:cs typeface="Century Gothic"/>
                <a:sym typeface="Century Gothic"/>
              </a:defRPr>
            </a:pPr>
            <a:r>
              <a:t>The </a:t>
            </a:r>
            <a:r>
              <a:rPr>
                <a:solidFill>
                  <a:srgbClr val="FF2600"/>
                </a:solidFill>
              </a:rPr>
              <a:t>proposed development</a:t>
            </a:r>
            <a:r>
              <a:t> will have </a:t>
            </a:r>
            <a:r>
              <a:rPr>
                <a:solidFill>
                  <a:srgbClr val="FF2600"/>
                </a:solidFill>
              </a:rPr>
              <a:t>no residential structure that is lower than 13m (4 storeys) in height</a:t>
            </a:r>
            <a:r>
              <a:t>, with the highest buildings being 25m (8 storeys) high. Whilst we concur that the proposed land use can be described as predominantly residential, the correct categorisation would be medium- to high-rise residential</a:t>
            </a:r>
          </a:p>
          <a:p>
            <a:pPr marL="0" indent="0" defTabSz="384047">
              <a:spcBef>
                <a:spcPts val="0"/>
              </a:spcBef>
              <a:buSzTx/>
              <a:buNone/>
              <a:defRPr sz="2016">
                <a:solidFill>
                  <a:srgbClr val="000000"/>
                </a:solidFill>
                <a:latin typeface="Century Gothic"/>
                <a:ea typeface="Century Gothic"/>
                <a:cs typeface="Century Gothic"/>
                <a:sym typeface="Century Gothic"/>
              </a:defRPr>
            </a:pPr>
            <a:endParaRPr/>
          </a:p>
          <a:p>
            <a:pPr marL="0" indent="0" defTabSz="384047">
              <a:spcBef>
                <a:spcPts val="0"/>
              </a:spcBef>
              <a:buSzTx/>
              <a:buNone/>
              <a:defRPr sz="2016">
                <a:solidFill>
                  <a:srgbClr val="000000"/>
                </a:solidFill>
                <a:latin typeface="Century Gothic"/>
                <a:ea typeface="Century Gothic"/>
                <a:cs typeface="Century Gothic"/>
                <a:sym typeface="Century Gothic"/>
              </a:defRPr>
            </a:pPr>
            <a:r>
              <a:t>The </a:t>
            </a:r>
            <a:r>
              <a:rPr>
                <a:solidFill>
                  <a:srgbClr val="FF2600"/>
                </a:solidFill>
              </a:rPr>
              <a:t>predominant land use surrounding the site can be described as low rise residential development</a:t>
            </a:r>
            <a:r>
              <a:t>, with the exception of the areas closest to Thornton Station (3 storeys) and at Anfield Village (3 storeys)</a:t>
            </a:r>
          </a:p>
          <a:p>
            <a:pPr marL="0" indent="0" defTabSz="384047">
              <a:spcBef>
                <a:spcPts val="0"/>
              </a:spcBef>
              <a:buSzTx/>
              <a:buNone/>
              <a:defRPr sz="2016">
                <a:solidFill>
                  <a:srgbClr val="000000"/>
                </a:solidFill>
                <a:latin typeface="Century Gothic"/>
                <a:ea typeface="Century Gothic"/>
                <a:cs typeface="Century Gothic"/>
                <a:sym typeface="Century Gothic"/>
              </a:defRPr>
            </a:pPr>
            <a:endParaRPr/>
          </a:p>
          <a:p>
            <a:pPr marL="0" indent="0" defTabSz="384047">
              <a:spcBef>
                <a:spcPts val="0"/>
              </a:spcBef>
              <a:buSzTx/>
              <a:buNone/>
              <a:defRPr sz="2016">
                <a:solidFill>
                  <a:srgbClr val="000000"/>
                </a:solidFill>
                <a:latin typeface="Century Gothic"/>
                <a:ea typeface="Century Gothic"/>
                <a:cs typeface="Century Gothic"/>
                <a:sym typeface="Century Gothic"/>
              </a:defRPr>
            </a:pPr>
            <a:r>
              <a:t>The proposed development of up to 25m high residential buildings is therefore </a:t>
            </a:r>
            <a:r>
              <a:rPr b="1">
                <a:solidFill>
                  <a:srgbClr val="FF2600"/>
                </a:solidFill>
              </a:rPr>
              <a:t>not consistent</a:t>
            </a:r>
            <a:r>
              <a:t> with the Densification Policy</a:t>
            </a:r>
          </a:p>
          <a:p>
            <a:pPr marL="0" indent="0" defTabSz="384047">
              <a:spcBef>
                <a:spcPts val="0"/>
              </a:spcBef>
              <a:buSzTx/>
              <a:buNone/>
              <a:defRPr sz="2016">
                <a:solidFill>
                  <a:srgbClr val="FF2600"/>
                </a:solidFill>
                <a:latin typeface="Century Gothic"/>
                <a:ea typeface="Century Gothic"/>
                <a:cs typeface="Century Gothic"/>
                <a:sym typeface="Century Gothic"/>
              </a:defRPr>
            </a:pPr>
            <a:endParaRPr/>
          </a:p>
          <a:p>
            <a:pPr marL="0" indent="0" defTabSz="384047">
              <a:spcBef>
                <a:spcPts val="0"/>
              </a:spcBef>
              <a:buSzTx/>
              <a:buNone/>
              <a:defRPr sz="839">
                <a:solidFill>
                  <a:srgbClr val="000000"/>
                </a:solidFill>
                <a:latin typeface="Century Gothic"/>
                <a:ea typeface="Century Gothic"/>
                <a:cs typeface="Century Gothic"/>
                <a:sym typeface="Century Gothic"/>
              </a:defRPr>
            </a:pPr>
            <a:endParaRPr>
              <a:latin typeface="Helvetica"/>
              <a:ea typeface="Helvetica"/>
              <a:cs typeface="Helvetica"/>
              <a:sym typeface="Helvetica"/>
            </a:endParaRPr>
          </a:p>
          <a:p>
            <a:pPr marL="0" indent="0" defTabSz="384047">
              <a:spcBef>
                <a:spcPts val="0"/>
              </a:spcBef>
              <a:buSzTx/>
              <a:buNone/>
              <a:defRPr sz="2016">
                <a:solidFill>
                  <a:srgbClr val="000000"/>
                </a:solidFill>
                <a:latin typeface="Century Gothic"/>
                <a:ea typeface="Century Gothic"/>
                <a:cs typeface="Century Gothic"/>
                <a:sym typeface="Century Gothic"/>
              </a:defRPr>
            </a:pPr>
            <a:endParaRPr>
              <a:latin typeface="Helvetica"/>
              <a:ea typeface="Helvetica"/>
              <a:cs typeface="Helvetica"/>
              <a:sym typeface="Helvetica"/>
            </a:endParaRPr>
          </a:p>
          <a:p>
            <a:pPr marL="0" indent="0" defTabSz="384047">
              <a:spcBef>
                <a:spcPts val="0"/>
              </a:spcBef>
              <a:buSzTx/>
              <a:buNone/>
              <a:defRPr sz="839">
                <a:solidFill>
                  <a:srgbClr val="000000"/>
                </a:solidFill>
                <a:latin typeface="Century Gothic"/>
                <a:ea typeface="Century Gothic"/>
                <a:cs typeface="Century Gothic"/>
                <a:sym typeface="Century Gothic"/>
              </a:defRPr>
            </a:pPr>
            <a:endParaRPr>
              <a:latin typeface="Helvetica"/>
              <a:ea typeface="Helvetica"/>
              <a:cs typeface="Helvetica"/>
              <a:sym typeface="Helvetica"/>
            </a:endParaRP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 name="Impact on safety, health &amp; wellbeing of the community…"/>
          <p:cNvSpPr txBox="1">
            <a:spLocks noGrp="1"/>
          </p:cNvSpPr>
          <p:nvPr>
            <p:ph type="body" idx="1"/>
          </p:nvPr>
        </p:nvSpPr>
        <p:spPr>
          <a:xfrm>
            <a:off x="1270000" y="1653033"/>
            <a:ext cx="10464800" cy="6447534"/>
          </a:xfrm>
          <a:prstGeom prst="rect">
            <a:avLst/>
          </a:prstGeom>
        </p:spPr>
        <p:txBody>
          <a:bodyPr/>
          <a:lstStyle/>
          <a:p>
            <a:pPr marL="0" indent="0" defTabSz="384047">
              <a:spcBef>
                <a:spcPts val="0"/>
              </a:spcBef>
              <a:buSzTx/>
              <a:buNone/>
              <a:defRPr sz="2016" b="1">
                <a:solidFill>
                  <a:srgbClr val="000000"/>
                </a:solidFill>
                <a:latin typeface="Century Gothic"/>
                <a:ea typeface="Century Gothic"/>
                <a:cs typeface="Century Gothic"/>
                <a:sym typeface="Century Gothic"/>
              </a:defRPr>
            </a:pPr>
            <a:r>
              <a:t>Impact on safety, health &amp; wellbeing of the community</a:t>
            </a:r>
          </a:p>
          <a:p>
            <a:pPr marL="0" indent="0" defTabSz="384047">
              <a:spcBef>
                <a:spcPts val="0"/>
              </a:spcBef>
              <a:buSzTx/>
              <a:buNone/>
              <a:defRPr sz="2016" b="1">
                <a:solidFill>
                  <a:srgbClr val="000000"/>
                </a:solidFill>
                <a:latin typeface="Century Gothic"/>
                <a:ea typeface="Century Gothic"/>
                <a:cs typeface="Century Gothic"/>
                <a:sym typeface="Century Gothic"/>
              </a:defRPr>
            </a:pPr>
            <a:endParaRPr/>
          </a:p>
          <a:p>
            <a:pPr marL="0" indent="0" defTabSz="384047">
              <a:spcBef>
                <a:spcPts val="0"/>
              </a:spcBef>
              <a:buSzTx/>
              <a:buNone/>
              <a:defRPr sz="2016">
                <a:solidFill>
                  <a:srgbClr val="000000"/>
                </a:solidFill>
                <a:latin typeface="Century Gothic"/>
                <a:ea typeface="Century Gothic"/>
                <a:cs typeface="Century Gothic"/>
                <a:sym typeface="Century Gothic"/>
              </a:defRPr>
            </a:pPr>
            <a:r>
              <a:t>The applicant’s own motivation report shows that the </a:t>
            </a:r>
            <a:r>
              <a:rPr>
                <a:solidFill>
                  <a:srgbClr val="FF2600"/>
                </a:solidFill>
              </a:rPr>
              <a:t>applicant is</a:t>
            </a:r>
            <a:r>
              <a:t>, at the very least, </a:t>
            </a:r>
            <a:r>
              <a:rPr>
                <a:solidFill>
                  <a:srgbClr val="FF2600"/>
                </a:solidFill>
              </a:rPr>
              <a:t>uncertain in respect of the provision of education facilities</a:t>
            </a:r>
          </a:p>
          <a:p>
            <a:pPr marL="0" indent="0" defTabSz="384047">
              <a:spcBef>
                <a:spcPts val="0"/>
              </a:spcBef>
              <a:buSzTx/>
              <a:buNone/>
              <a:defRPr sz="2016">
                <a:solidFill>
                  <a:srgbClr val="000000"/>
                </a:solidFill>
                <a:latin typeface="Century Gothic"/>
                <a:ea typeface="Century Gothic"/>
                <a:cs typeface="Century Gothic"/>
                <a:sym typeface="Century Gothic"/>
              </a:defRPr>
            </a:pPr>
            <a:endParaRPr>
              <a:solidFill>
                <a:srgbClr val="FF2600"/>
              </a:solidFill>
            </a:endParaRPr>
          </a:p>
          <a:p>
            <a:pPr marL="0" indent="0" defTabSz="384047">
              <a:spcBef>
                <a:spcPts val="0"/>
              </a:spcBef>
              <a:buSzTx/>
              <a:buNone/>
              <a:defRPr sz="2016">
                <a:solidFill>
                  <a:srgbClr val="000000"/>
                </a:solidFill>
                <a:latin typeface="Century Gothic"/>
                <a:ea typeface="Century Gothic"/>
                <a:cs typeface="Century Gothic"/>
                <a:sym typeface="Century Gothic"/>
              </a:defRPr>
            </a:pPr>
            <a:r>
              <a:t>provision is </a:t>
            </a:r>
            <a:r>
              <a:rPr>
                <a:solidFill>
                  <a:srgbClr val="FF2600"/>
                </a:solidFill>
              </a:rPr>
              <a:t>only</a:t>
            </a:r>
            <a:r>
              <a:t> made for </a:t>
            </a:r>
            <a:r>
              <a:rPr>
                <a:solidFill>
                  <a:srgbClr val="FF2600"/>
                </a:solidFill>
              </a:rPr>
              <a:t>private schools</a:t>
            </a:r>
            <a:r>
              <a:t> in the proposed development</a:t>
            </a:r>
          </a:p>
          <a:p>
            <a:pPr marL="0" indent="0" defTabSz="384047">
              <a:spcBef>
                <a:spcPts val="0"/>
              </a:spcBef>
              <a:buSzTx/>
              <a:buNone/>
              <a:defRPr sz="2016">
                <a:solidFill>
                  <a:srgbClr val="000000"/>
                </a:solidFill>
                <a:latin typeface="Century Gothic"/>
                <a:ea typeface="Century Gothic"/>
                <a:cs typeface="Century Gothic"/>
                <a:sym typeface="Century Gothic"/>
              </a:defRPr>
            </a:pPr>
            <a:endParaRPr/>
          </a:p>
          <a:p>
            <a:pPr marL="0" indent="0" defTabSz="384047">
              <a:spcBef>
                <a:spcPts val="0"/>
              </a:spcBef>
              <a:buSzTx/>
              <a:buNone/>
              <a:defRPr sz="2016">
                <a:solidFill>
                  <a:srgbClr val="000000"/>
                </a:solidFill>
                <a:latin typeface="Century Gothic"/>
                <a:ea typeface="Century Gothic"/>
                <a:cs typeface="Century Gothic"/>
                <a:sym typeface="Century Gothic"/>
              </a:defRPr>
            </a:pPr>
            <a:r>
              <a:t>50% of units to be provided (1 804) will be grant funded and may therefore not be for </a:t>
            </a:r>
            <a:r>
              <a:rPr>
                <a:solidFill>
                  <a:srgbClr val="FF2600"/>
                </a:solidFill>
              </a:rPr>
              <a:t>people who are able to afford any other schooling than public schooling.</a:t>
            </a:r>
            <a:r>
              <a:t> With the only public schools located outside of the proposed development, learners from households in this income category will have to commute to school. Once again the poor will be at a disadvantage - leaving home earlier and arriving back later</a:t>
            </a:r>
          </a:p>
          <a:p>
            <a:pPr marL="0" indent="0" defTabSz="384047">
              <a:spcBef>
                <a:spcPts val="0"/>
              </a:spcBef>
              <a:buSzTx/>
              <a:buNone/>
              <a:defRPr sz="2016">
                <a:solidFill>
                  <a:srgbClr val="000000"/>
                </a:solidFill>
                <a:latin typeface="Century Gothic"/>
                <a:ea typeface="Century Gothic"/>
                <a:cs typeface="Century Gothic"/>
                <a:sym typeface="Century Gothic"/>
              </a:defRPr>
            </a:pPr>
            <a:endParaRPr/>
          </a:p>
          <a:p>
            <a:pPr marL="0" indent="0" defTabSz="384047">
              <a:spcBef>
                <a:spcPts val="0"/>
              </a:spcBef>
              <a:buSzTx/>
              <a:buNone/>
              <a:defRPr sz="2016">
                <a:solidFill>
                  <a:srgbClr val="000000"/>
                </a:solidFill>
                <a:latin typeface="Century Gothic"/>
                <a:ea typeface="Century Gothic"/>
                <a:cs typeface="Century Gothic"/>
                <a:sym typeface="Century Gothic"/>
              </a:defRPr>
            </a:pPr>
            <a:r>
              <a:t>It is therefore not only the </a:t>
            </a:r>
            <a:r>
              <a:rPr b="1">
                <a:solidFill>
                  <a:srgbClr val="FF2600"/>
                </a:solidFill>
              </a:rPr>
              <a:t>wellbeing of the current surrounding community that will be compromised as a result of non-provision of schools, but also that of the recipient community.</a:t>
            </a:r>
            <a:r>
              <a:t> </a:t>
            </a:r>
          </a:p>
          <a:p>
            <a:pPr marL="0" indent="0" defTabSz="384047">
              <a:spcBef>
                <a:spcPts val="0"/>
              </a:spcBef>
              <a:buSzTx/>
              <a:buNone/>
              <a:defRPr sz="2016">
                <a:solidFill>
                  <a:srgbClr val="FF2600"/>
                </a:solidFill>
                <a:latin typeface="Century Gothic"/>
                <a:ea typeface="Century Gothic"/>
                <a:cs typeface="Century Gothic"/>
                <a:sym typeface="Century Gothic"/>
              </a:defRPr>
            </a:pPr>
            <a:endParaRPr/>
          </a:p>
          <a:p>
            <a:pPr marL="0" indent="0" defTabSz="384047">
              <a:spcBef>
                <a:spcPts val="0"/>
              </a:spcBef>
              <a:buSzTx/>
              <a:buNone/>
              <a:defRPr sz="839">
                <a:solidFill>
                  <a:srgbClr val="000000"/>
                </a:solidFill>
                <a:latin typeface="Century Gothic"/>
                <a:ea typeface="Century Gothic"/>
                <a:cs typeface="Century Gothic"/>
                <a:sym typeface="Century Gothic"/>
              </a:defRPr>
            </a:pPr>
            <a:endParaRPr>
              <a:latin typeface="Helvetica"/>
              <a:ea typeface="Helvetica"/>
              <a:cs typeface="Helvetica"/>
              <a:sym typeface="Helvetica"/>
            </a:endParaRPr>
          </a:p>
          <a:p>
            <a:pPr marL="0" indent="0" defTabSz="384047">
              <a:spcBef>
                <a:spcPts val="0"/>
              </a:spcBef>
              <a:buSzTx/>
              <a:buNone/>
              <a:defRPr sz="2016">
                <a:solidFill>
                  <a:srgbClr val="000000"/>
                </a:solidFill>
                <a:latin typeface="Century Gothic"/>
                <a:ea typeface="Century Gothic"/>
                <a:cs typeface="Century Gothic"/>
                <a:sym typeface="Century Gothic"/>
              </a:defRPr>
            </a:pPr>
            <a:endParaRPr>
              <a:latin typeface="Helvetica"/>
              <a:ea typeface="Helvetica"/>
              <a:cs typeface="Helvetica"/>
              <a:sym typeface="Helvetica"/>
            </a:endParaRPr>
          </a:p>
          <a:p>
            <a:pPr marL="0" indent="0" defTabSz="384047">
              <a:spcBef>
                <a:spcPts val="0"/>
              </a:spcBef>
              <a:buSzTx/>
              <a:buNone/>
              <a:defRPr sz="839">
                <a:solidFill>
                  <a:srgbClr val="000000"/>
                </a:solidFill>
                <a:latin typeface="Century Gothic"/>
                <a:ea typeface="Century Gothic"/>
                <a:cs typeface="Century Gothic"/>
                <a:sym typeface="Century Gothic"/>
              </a:defRPr>
            </a:pPr>
            <a:endParaRPr>
              <a:latin typeface="Helvetica"/>
              <a:ea typeface="Helvetica"/>
              <a:cs typeface="Helvetica"/>
              <a:sym typeface="Helvetica"/>
            </a:endParaRP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 name="Parking…"/>
          <p:cNvSpPr txBox="1">
            <a:spLocks noGrp="1"/>
          </p:cNvSpPr>
          <p:nvPr>
            <p:ph type="body" idx="1"/>
          </p:nvPr>
        </p:nvSpPr>
        <p:spPr>
          <a:xfrm>
            <a:off x="1270000" y="943223"/>
            <a:ext cx="10464800" cy="8048278"/>
          </a:xfrm>
          <a:prstGeom prst="rect">
            <a:avLst/>
          </a:prstGeom>
        </p:spPr>
        <p:txBody>
          <a:bodyPr/>
          <a:lstStyle/>
          <a:p>
            <a:pPr marL="0" indent="0" defTabSz="425195">
              <a:spcBef>
                <a:spcPts val="0"/>
              </a:spcBef>
              <a:buSzTx/>
              <a:buNone/>
              <a:defRPr sz="2232" b="1">
                <a:solidFill>
                  <a:srgbClr val="000000"/>
                </a:solidFill>
                <a:latin typeface="Century Gothic"/>
                <a:ea typeface="Century Gothic"/>
                <a:cs typeface="Century Gothic"/>
                <a:sym typeface="Century Gothic"/>
              </a:defRPr>
            </a:pPr>
            <a:r>
              <a:t>Parking</a:t>
            </a:r>
          </a:p>
          <a:p>
            <a:pPr marL="0" indent="0" defTabSz="425195">
              <a:spcBef>
                <a:spcPts val="0"/>
              </a:spcBef>
              <a:buSzTx/>
              <a:buNone/>
              <a:defRPr sz="2232" b="1">
                <a:solidFill>
                  <a:srgbClr val="000000"/>
                </a:solidFill>
                <a:latin typeface="Century Gothic"/>
                <a:ea typeface="Century Gothic"/>
                <a:cs typeface="Century Gothic"/>
                <a:sym typeface="Century Gothic"/>
              </a:defRPr>
            </a:pPr>
            <a:endParaRPr/>
          </a:p>
          <a:p>
            <a:pPr marL="0" indent="0" defTabSz="425195">
              <a:spcBef>
                <a:spcPts val="0"/>
              </a:spcBef>
              <a:buSzTx/>
              <a:buNone/>
              <a:defRPr sz="2232">
                <a:solidFill>
                  <a:srgbClr val="000000"/>
                </a:solidFill>
                <a:latin typeface="Century Gothic"/>
                <a:ea typeface="Century Gothic"/>
                <a:cs typeface="Century Gothic"/>
                <a:sym typeface="Century Gothic"/>
              </a:defRPr>
            </a:pPr>
            <a:r>
              <a:t>A study by the Development Bank of Southern Africa (2007) indicates, amongst others, that “all aspects of car use are strongly correlated with household income. The higher the household income (especially when it rises above R3 000 per month) the more likely it is that household members will have access to and make use of a car”. According to the study </a:t>
            </a:r>
            <a:r>
              <a:rPr>
                <a:solidFill>
                  <a:srgbClr val="FF2600"/>
                </a:solidFill>
              </a:rPr>
              <a:t>47.9% of households in the income bracket R3 001 – R6 000 per month had access to a car</a:t>
            </a:r>
            <a:r>
              <a:t> and 23.7% of the work trips of this group was made by car, as driver</a:t>
            </a:r>
          </a:p>
          <a:p>
            <a:pPr marL="0" indent="0" defTabSz="425195">
              <a:spcBef>
                <a:spcPts val="0"/>
              </a:spcBef>
              <a:buSzTx/>
              <a:buNone/>
              <a:defRPr sz="2232">
                <a:solidFill>
                  <a:srgbClr val="000000"/>
                </a:solidFill>
                <a:latin typeface="Century Gothic"/>
                <a:ea typeface="Century Gothic"/>
                <a:cs typeface="Century Gothic"/>
                <a:sym typeface="Century Gothic"/>
              </a:defRPr>
            </a:pPr>
            <a:endParaRPr/>
          </a:p>
          <a:p>
            <a:pPr marL="0" indent="0" defTabSz="425195">
              <a:spcBef>
                <a:spcPts val="0"/>
              </a:spcBef>
              <a:buSzTx/>
              <a:buNone/>
              <a:defRPr sz="2232">
                <a:solidFill>
                  <a:srgbClr val="000000"/>
                </a:solidFill>
                <a:latin typeface="Century Gothic"/>
                <a:ea typeface="Century Gothic"/>
                <a:cs typeface="Century Gothic"/>
                <a:sym typeface="Century Gothic"/>
              </a:defRPr>
            </a:pPr>
            <a:r>
              <a:t>According to StatsSA’s National Household Travel Survey (2013), “in households </a:t>
            </a:r>
            <a:r>
              <a:rPr>
                <a:solidFill>
                  <a:srgbClr val="FF2600"/>
                </a:solidFill>
              </a:rPr>
              <a:t>where income exceeds R6 000 per month, 82% have access to one or more cars”</a:t>
            </a:r>
          </a:p>
          <a:p>
            <a:pPr marL="0" indent="0" defTabSz="425195">
              <a:spcBef>
                <a:spcPts val="0"/>
              </a:spcBef>
              <a:buSzTx/>
              <a:buNone/>
              <a:defRPr sz="2232">
                <a:solidFill>
                  <a:srgbClr val="000000"/>
                </a:solidFill>
                <a:latin typeface="Century Gothic"/>
                <a:ea typeface="Century Gothic"/>
                <a:cs typeface="Century Gothic"/>
                <a:sym typeface="Century Gothic"/>
              </a:defRPr>
            </a:pPr>
            <a:endParaRPr>
              <a:solidFill>
                <a:srgbClr val="FF2600"/>
              </a:solidFill>
            </a:endParaRPr>
          </a:p>
          <a:p>
            <a:pPr marL="0" indent="0" defTabSz="425195">
              <a:spcBef>
                <a:spcPts val="0"/>
              </a:spcBef>
              <a:buSzTx/>
              <a:buNone/>
              <a:defRPr sz="2232">
                <a:solidFill>
                  <a:srgbClr val="000000"/>
                </a:solidFill>
                <a:latin typeface="Century Gothic"/>
                <a:ea typeface="Century Gothic"/>
                <a:cs typeface="Century Gothic"/>
                <a:sym typeface="Century Gothic"/>
              </a:defRPr>
            </a:pPr>
            <a:r>
              <a:t>A reduction in the use of private vehicles does not necessarily relate to </a:t>
            </a:r>
            <a:r>
              <a:rPr>
                <a:solidFill>
                  <a:srgbClr val="FF2600"/>
                </a:solidFill>
              </a:rPr>
              <a:t>a reduction in ownership of private vehicles</a:t>
            </a:r>
            <a:endParaRPr>
              <a:solidFill>
                <a:srgbClr val="FF2600"/>
              </a:solidFill>
              <a:latin typeface="Helvetica"/>
              <a:ea typeface="Helvetica"/>
              <a:cs typeface="Helvetica"/>
              <a:sym typeface="Helvetica"/>
            </a:endParaRPr>
          </a:p>
          <a:p>
            <a:pPr marL="0" indent="0" defTabSz="425195">
              <a:spcBef>
                <a:spcPts val="0"/>
              </a:spcBef>
              <a:buSzTx/>
              <a:buNone/>
              <a:defRPr sz="2232">
                <a:solidFill>
                  <a:srgbClr val="000000"/>
                </a:solidFill>
                <a:latin typeface="Century Gothic"/>
                <a:ea typeface="Century Gothic"/>
                <a:cs typeface="Century Gothic"/>
                <a:sym typeface="Century Gothic"/>
              </a:defRPr>
            </a:pPr>
            <a:endParaRPr>
              <a:solidFill>
                <a:srgbClr val="FF2600"/>
              </a:solidFill>
              <a:latin typeface="Helvetica"/>
              <a:ea typeface="Helvetica"/>
              <a:cs typeface="Helvetica"/>
              <a:sym typeface="Helvetica"/>
            </a:endParaRPr>
          </a:p>
          <a:p>
            <a:pPr marL="0" indent="0" defTabSz="425195">
              <a:spcBef>
                <a:spcPts val="0"/>
              </a:spcBef>
              <a:buSzTx/>
              <a:buNone/>
              <a:defRPr sz="2232">
                <a:solidFill>
                  <a:srgbClr val="000000"/>
                </a:solidFill>
                <a:latin typeface="Century Gothic"/>
                <a:ea typeface="Century Gothic"/>
                <a:cs typeface="Century Gothic"/>
                <a:sym typeface="Century Gothic"/>
              </a:defRPr>
            </a:pPr>
            <a:r>
              <a:t>It is not uncommon for those in the income categories targeted for this development to commute to and from work during the week and still have access to a car for use over weekends and at night. These vehicles will need parking bays when not in use. </a:t>
            </a:r>
            <a:r>
              <a:rPr b="1">
                <a:solidFill>
                  <a:srgbClr val="FF2600"/>
                </a:solidFill>
              </a:rPr>
              <a:t>No flexibility</a:t>
            </a:r>
            <a:r>
              <a:t> is built into the design </a:t>
            </a:r>
            <a:endParaRPr>
              <a:latin typeface="Helvetica"/>
              <a:ea typeface="Helvetica"/>
              <a:cs typeface="Helvetica"/>
              <a:sym typeface="Helvetica"/>
            </a:endParaRPr>
          </a:p>
          <a:p>
            <a:pPr marL="0" indent="0" defTabSz="425195">
              <a:spcBef>
                <a:spcPts val="0"/>
              </a:spcBef>
              <a:buSzTx/>
              <a:buNone/>
              <a:defRPr sz="930">
                <a:solidFill>
                  <a:srgbClr val="000000"/>
                </a:solidFill>
                <a:latin typeface="Century Gothic"/>
                <a:ea typeface="Century Gothic"/>
                <a:cs typeface="Century Gothic"/>
                <a:sym typeface="Century Gothic"/>
              </a:defRPr>
            </a:pPr>
            <a:endParaRPr>
              <a:latin typeface="Helvetica"/>
              <a:ea typeface="Helvetica"/>
              <a:cs typeface="Helvetica"/>
              <a:sym typeface="Helvetica"/>
            </a:endParaRP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 name="Conclusion"/>
          <p:cNvSpPr txBox="1">
            <a:spLocks noGrp="1"/>
          </p:cNvSpPr>
          <p:nvPr>
            <p:ph type="title"/>
          </p:nvPr>
        </p:nvSpPr>
        <p:spPr>
          <a:xfrm>
            <a:off x="1270000" y="635000"/>
            <a:ext cx="10464800" cy="2208312"/>
          </a:xfrm>
          <a:prstGeom prst="rect">
            <a:avLst/>
          </a:prstGeom>
        </p:spPr>
        <p:txBody>
          <a:bodyPr/>
          <a:lstStyle/>
          <a:p>
            <a:r>
              <a:rPr dirty="0"/>
              <a:t>Conclusion</a:t>
            </a:r>
          </a:p>
        </p:txBody>
      </p:sp>
      <p:sp>
        <p:nvSpPr>
          <p:cNvPr id="160" name="Chapter 8 of the National Development Plan: “transformation of human settlements and the national space economy” reaffirms the priority to restructure spatial divides, as well as to enhance the spatial economy to address inequality and economic efficiencies. The transformation objectives are to ensure human settlements are “liveable, equitable, sustainable, resilient and efficient, which support economic opportunities and social cohesion” (National Planning Commission, 2012:263)."/>
          <p:cNvSpPr txBox="1">
            <a:spLocks noGrp="1"/>
          </p:cNvSpPr>
          <p:nvPr>
            <p:ph type="body" idx="1"/>
          </p:nvPr>
        </p:nvSpPr>
        <p:spPr>
          <a:xfrm>
            <a:off x="1270000" y="2894012"/>
            <a:ext cx="10464800" cy="4518472"/>
          </a:xfrm>
          <a:prstGeom prst="rect">
            <a:avLst/>
          </a:prstGeom>
        </p:spPr>
        <p:txBody>
          <a:bodyPr/>
          <a:lstStyle/>
          <a:p>
            <a:pPr marL="0" indent="0" defTabSz="457200">
              <a:spcBef>
                <a:spcPts val="0"/>
              </a:spcBef>
              <a:buSzTx/>
              <a:buNone/>
              <a:defRPr sz="2400" b="1">
                <a:solidFill>
                  <a:srgbClr val="000000"/>
                </a:solidFill>
                <a:latin typeface="Century Gothic"/>
                <a:ea typeface="Century Gothic"/>
                <a:cs typeface="Century Gothic"/>
                <a:sym typeface="Century Gothic"/>
              </a:defRPr>
            </a:pPr>
            <a:endParaRPr dirty="0"/>
          </a:p>
          <a:p>
            <a:pPr marL="0" indent="0" defTabSz="457200">
              <a:spcBef>
                <a:spcPts val="500"/>
              </a:spcBef>
              <a:buSzTx/>
              <a:buNone/>
              <a:defRPr sz="2400">
                <a:solidFill>
                  <a:srgbClr val="212121"/>
                </a:solidFill>
                <a:latin typeface="Century Gothic"/>
                <a:ea typeface="Century Gothic"/>
                <a:cs typeface="Century Gothic"/>
                <a:sym typeface="Century Gothic"/>
              </a:defRPr>
            </a:pPr>
            <a:r>
              <a:rPr dirty="0"/>
              <a:t>Chapter 8 of the National Development Plan: “transformation of human settlements and the national space economy” reaffirms the priority to restructure spatial divides, as well as to enhance the spatial economy to address inequality and economic efficiencies. </a:t>
            </a:r>
            <a:endParaRPr lang="en-US" dirty="0"/>
          </a:p>
          <a:p>
            <a:pPr marL="0" indent="0" defTabSz="457200">
              <a:spcBef>
                <a:spcPts val="500"/>
              </a:spcBef>
              <a:buSzTx/>
              <a:buNone/>
              <a:defRPr sz="2400">
                <a:solidFill>
                  <a:srgbClr val="212121"/>
                </a:solidFill>
                <a:latin typeface="Century Gothic"/>
                <a:ea typeface="Century Gothic"/>
                <a:cs typeface="Century Gothic"/>
                <a:sym typeface="Century Gothic"/>
              </a:defRPr>
            </a:pPr>
            <a:endParaRPr lang="en-US" dirty="0"/>
          </a:p>
          <a:p>
            <a:pPr marL="0" indent="0" defTabSz="457200">
              <a:spcBef>
                <a:spcPts val="500"/>
              </a:spcBef>
              <a:buSzTx/>
              <a:buNone/>
              <a:defRPr sz="2400">
                <a:solidFill>
                  <a:srgbClr val="212121"/>
                </a:solidFill>
                <a:latin typeface="Century Gothic"/>
                <a:ea typeface="Century Gothic"/>
                <a:cs typeface="Century Gothic"/>
                <a:sym typeface="Century Gothic"/>
              </a:defRPr>
            </a:pPr>
            <a:r>
              <a:rPr dirty="0"/>
              <a:t>The transformation objectives are to ensure human settlements are “</a:t>
            </a:r>
            <a:r>
              <a:rPr b="1" dirty="0" err="1">
                <a:solidFill>
                  <a:srgbClr val="FF2600"/>
                </a:solidFill>
              </a:rPr>
              <a:t>liveable</a:t>
            </a:r>
            <a:r>
              <a:rPr b="1" dirty="0">
                <a:solidFill>
                  <a:srgbClr val="FF2600"/>
                </a:solidFill>
              </a:rPr>
              <a:t>, equitable, sustainable, resilient and efficient</a:t>
            </a:r>
            <a:r>
              <a:rPr dirty="0"/>
              <a:t>, which support economic opportunities and social cohesion” (National Planning Commission, 2012:263). </a:t>
            </a:r>
            <a:endParaRPr dirty="0">
              <a:solidFill>
                <a:srgbClr val="000000"/>
              </a:solidFill>
              <a:latin typeface="Helvetica"/>
              <a:ea typeface="Helvetica"/>
              <a:cs typeface="Helvetica"/>
              <a:sym typeface="Helvetica"/>
            </a:endParaRP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176B0-E45B-4BC1-A8D7-896410498080}"/>
              </a:ext>
            </a:extLst>
          </p:cNvPr>
          <p:cNvSpPr>
            <a:spLocks noGrp="1"/>
          </p:cNvSpPr>
          <p:nvPr>
            <p:ph type="title"/>
          </p:nvPr>
        </p:nvSpPr>
        <p:spPr/>
        <p:txBody>
          <a:bodyPr>
            <a:normAutofit/>
          </a:bodyPr>
          <a:lstStyle/>
          <a:p>
            <a:r>
              <a:rPr lang="en-US" sz="2400" dirty="0"/>
              <a:t>We , the neighboring Communities want to avoid the reality of a slum being built and the poor residents once again being </a:t>
            </a:r>
            <a:r>
              <a:rPr lang="en-US" sz="2400" dirty="0" err="1"/>
              <a:t>marganilized</a:t>
            </a:r>
            <a:r>
              <a:rPr lang="en-US" sz="2400" dirty="0"/>
              <a:t>. </a:t>
            </a:r>
          </a:p>
        </p:txBody>
      </p:sp>
      <p:sp>
        <p:nvSpPr>
          <p:cNvPr id="3" name="Text Placeholder 2">
            <a:extLst>
              <a:ext uri="{FF2B5EF4-FFF2-40B4-BE49-F238E27FC236}">
                <a16:creationId xmlns:a16="http://schemas.microsoft.com/office/drawing/2014/main" id="{360D8E8E-F321-4AEF-B70A-29529CCB303D}"/>
              </a:ext>
            </a:extLst>
          </p:cNvPr>
          <p:cNvSpPr>
            <a:spLocks noGrp="1"/>
          </p:cNvSpPr>
          <p:nvPr>
            <p:ph type="body" idx="1"/>
          </p:nvPr>
        </p:nvSpPr>
        <p:spPr/>
        <p:txBody>
          <a:bodyPr>
            <a:normAutofit/>
          </a:bodyPr>
          <a:lstStyle/>
          <a:p>
            <a:pPr lvl="0"/>
            <a:r>
              <a:rPr lang="en-ZA" b="1" i="1" dirty="0"/>
              <a:t>We want to leave the Committee with these Photos &amp; Press</a:t>
            </a:r>
            <a:r>
              <a:rPr lang="en-ZA" dirty="0"/>
              <a:t>: </a:t>
            </a:r>
            <a:endParaRPr lang="en-US" dirty="0"/>
          </a:p>
          <a:p>
            <a:r>
              <a:rPr lang="en-ZA" dirty="0"/>
              <a:t>“The transformation objectives are to ensure human settlements are </a:t>
            </a:r>
            <a:endParaRPr lang="en-US" dirty="0"/>
          </a:p>
          <a:p>
            <a:r>
              <a:rPr lang="en-ZA" b="1" dirty="0">
                <a:solidFill>
                  <a:srgbClr val="0070C0"/>
                </a:solidFill>
              </a:rPr>
              <a:t>“liveable, equitable, sustainable, resilient and efficient, </a:t>
            </a:r>
            <a:endParaRPr lang="en-US" b="1" dirty="0">
              <a:solidFill>
                <a:srgbClr val="0070C0"/>
              </a:solidFill>
            </a:endParaRPr>
          </a:p>
          <a:p>
            <a:r>
              <a:rPr lang="en-ZA" b="1" dirty="0">
                <a:solidFill>
                  <a:srgbClr val="0070C0"/>
                </a:solidFill>
              </a:rPr>
              <a:t>which support economic opportunities and social cohesion” </a:t>
            </a:r>
            <a:endParaRPr lang="en-US" b="1" dirty="0">
              <a:solidFill>
                <a:srgbClr val="0070C0"/>
              </a:solidFill>
            </a:endParaRPr>
          </a:p>
          <a:p>
            <a:r>
              <a:rPr lang="en-ZA" dirty="0"/>
              <a:t>(National Planning Commission, 2012:263). </a:t>
            </a:r>
            <a:endParaRPr lang="en-US" dirty="0"/>
          </a:p>
          <a:p>
            <a:r>
              <a:rPr lang="en-ZA" dirty="0"/>
              <a:t> </a:t>
            </a:r>
            <a:endParaRPr lang="en-US" dirty="0"/>
          </a:p>
          <a:p>
            <a:pPr lvl="0"/>
            <a:r>
              <a:rPr lang="en-ZA" dirty="0"/>
              <a:t>… as an example of what “well meaning design/planning on paper”  </a:t>
            </a:r>
            <a:endParaRPr lang="en-US" dirty="0"/>
          </a:p>
          <a:p>
            <a:r>
              <a:rPr lang="en-ZA" b="1" i="1" dirty="0"/>
              <a:t> </a:t>
            </a:r>
            <a:r>
              <a:rPr lang="en-ZA" b="1" dirty="0">
                <a:solidFill>
                  <a:srgbClr val="0070C0"/>
                </a:solidFill>
              </a:rPr>
              <a:t>re : how low cost housing and rental opportunities actually turns into reality , when people live there…” </a:t>
            </a:r>
            <a:endParaRPr lang="en-US" b="1" dirty="0">
              <a:solidFill>
                <a:srgbClr val="0070C0"/>
              </a:solidFill>
            </a:endParaRPr>
          </a:p>
        </p:txBody>
      </p:sp>
    </p:spTree>
    <p:extLst>
      <p:ext uri="{BB962C8B-B14F-4D97-AF65-F5344CB8AC3E}">
        <p14:creationId xmlns:p14="http://schemas.microsoft.com/office/powerpoint/2010/main" val="1534905617"/>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E8DEE-85DF-4132-91BA-7E8357193476}"/>
              </a:ext>
            </a:extLst>
          </p:cNvPr>
          <p:cNvSpPr>
            <a:spLocks noGrp="1"/>
          </p:cNvSpPr>
          <p:nvPr>
            <p:ph type="title"/>
          </p:nvPr>
        </p:nvSpPr>
        <p:spPr>
          <a:xfrm>
            <a:off x="866986" y="866987"/>
            <a:ext cx="9027858" cy="1438891"/>
          </a:xfrm>
        </p:spPr>
        <p:txBody>
          <a:bodyPr>
            <a:normAutofit/>
          </a:bodyPr>
          <a:lstStyle/>
          <a:p>
            <a:r>
              <a:rPr lang="en-US" sz="2200" dirty="0" err="1"/>
              <a:t>GroundUp</a:t>
            </a:r>
            <a:r>
              <a:rPr lang="en-US" sz="2200" dirty="0"/>
              <a:t>: What happens when people in state housing cannot pay the rent?</a:t>
            </a:r>
            <a:br>
              <a:rPr lang="en-US" sz="2200" dirty="0"/>
            </a:br>
            <a:r>
              <a:rPr lang="en-US" sz="2200" dirty="0"/>
              <a:t>Daily Maverick : 05 Dec 2017 </a:t>
            </a:r>
            <a:endParaRPr lang="en-US" dirty="0"/>
          </a:p>
        </p:txBody>
      </p:sp>
      <p:sp>
        <p:nvSpPr>
          <p:cNvPr id="3" name="Text Placeholder 2">
            <a:extLst>
              <a:ext uri="{FF2B5EF4-FFF2-40B4-BE49-F238E27FC236}">
                <a16:creationId xmlns:a16="http://schemas.microsoft.com/office/drawing/2014/main" id="{23FD34A8-B857-4A97-9C43-1F8ED3A3D7EC}"/>
              </a:ext>
            </a:extLst>
          </p:cNvPr>
          <p:cNvSpPr>
            <a:spLocks noGrp="1"/>
          </p:cNvSpPr>
          <p:nvPr>
            <p:ph type="body" idx="1"/>
          </p:nvPr>
        </p:nvSpPr>
        <p:spPr>
          <a:xfrm>
            <a:off x="1270000" y="2107096"/>
            <a:ext cx="10464800" cy="6554303"/>
          </a:xfrm>
        </p:spPr>
        <p:txBody>
          <a:bodyPr/>
          <a:lstStyle/>
          <a:p>
            <a:pPr marL="0" indent="0">
              <a:buNone/>
            </a:pPr>
            <a:r>
              <a:rPr lang="en-US" dirty="0"/>
              <a:t>        </a:t>
            </a:r>
            <a:r>
              <a:rPr lang="en-US" dirty="0" err="1"/>
              <a:t>Steenvilla</a:t>
            </a:r>
            <a:r>
              <a:rPr lang="en-US" dirty="0"/>
              <a:t>, Cape Town’s largest social housing complex</a:t>
            </a:r>
          </a:p>
        </p:txBody>
      </p:sp>
      <p:pic>
        <p:nvPicPr>
          <p:cNvPr id="4" name="Picture 3" descr="Photo: Residents facing eviction from the Steenvilla social housing complex erected burning barricades in July. All photos: Ashraf Hendricks">
            <a:hlinkClick r:id="rId2"/>
            <a:extLst>
              <a:ext uri="{FF2B5EF4-FFF2-40B4-BE49-F238E27FC236}">
                <a16:creationId xmlns:a16="http://schemas.microsoft.com/office/drawing/2014/main" id="{1BD8DAA1-C376-4776-A62B-7D8D728D080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459037" y="3047999"/>
            <a:ext cx="8086725" cy="5322887"/>
          </a:xfrm>
          <a:prstGeom prst="rect">
            <a:avLst/>
          </a:prstGeom>
          <a:noFill/>
          <a:ln>
            <a:noFill/>
          </a:ln>
        </p:spPr>
      </p:pic>
    </p:spTree>
    <p:extLst>
      <p:ext uri="{BB962C8B-B14F-4D97-AF65-F5344CB8AC3E}">
        <p14:creationId xmlns:p14="http://schemas.microsoft.com/office/powerpoint/2010/main" val="3030951270"/>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 name="Background"/>
          <p:cNvSpPr txBox="1">
            <a:spLocks noGrp="1"/>
          </p:cNvSpPr>
          <p:nvPr>
            <p:ph type="title"/>
          </p:nvPr>
        </p:nvSpPr>
        <p:spPr>
          <a:xfrm>
            <a:off x="1270000" y="469900"/>
            <a:ext cx="10464800" cy="1590477"/>
          </a:xfrm>
          <a:prstGeom prst="rect">
            <a:avLst/>
          </a:prstGeom>
        </p:spPr>
        <p:txBody>
          <a:bodyPr/>
          <a:lstStyle/>
          <a:p>
            <a:r>
              <a:t>Background</a:t>
            </a:r>
          </a:p>
        </p:txBody>
      </p:sp>
      <p:sp>
        <p:nvSpPr>
          <p:cNvPr id="123" name="The Municipal Planning Tribunal, at its Special Meeting held on 11 October 2017, considered an application from ARG Design for:…"/>
          <p:cNvSpPr txBox="1">
            <a:spLocks noGrp="1"/>
          </p:cNvSpPr>
          <p:nvPr>
            <p:ph type="body" idx="1"/>
          </p:nvPr>
        </p:nvSpPr>
        <p:spPr>
          <a:xfrm>
            <a:off x="1270000" y="2267991"/>
            <a:ext cx="10464800" cy="7242821"/>
          </a:xfrm>
          <a:prstGeom prst="rect">
            <a:avLst/>
          </a:prstGeom>
        </p:spPr>
        <p:txBody>
          <a:bodyPr/>
          <a:lstStyle/>
          <a:p>
            <a:pPr marL="0" indent="0" defTabSz="452627">
              <a:spcBef>
                <a:spcPts val="0"/>
              </a:spcBef>
              <a:buSzTx/>
              <a:buNone/>
              <a:defRPr sz="1584">
                <a:solidFill>
                  <a:srgbClr val="000000"/>
                </a:solidFill>
                <a:latin typeface="Century Gothic"/>
                <a:ea typeface="Century Gothic"/>
                <a:cs typeface="Century Gothic"/>
                <a:sym typeface="Century Gothic"/>
              </a:defRPr>
            </a:pPr>
            <a:r>
              <a:t>The Municipal Planning Tribunal, at its Special Meeting held on 11 October 2017, considered an application from ARG Design for:</a:t>
            </a:r>
          </a:p>
          <a:p>
            <a:pPr marL="0" indent="0" defTabSz="452627">
              <a:spcBef>
                <a:spcPts val="0"/>
              </a:spcBef>
              <a:buSzTx/>
              <a:buNone/>
              <a:defRPr sz="1584">
                <a:solidFill>
                  <a:srgbClr val="000000"/>
                </a:solidFill>
                <a:latin typeface="Century Gothic"/>
                <a:ea typeface="Century Gothic"/>
                <a:cs typeface="Century Gothic"/>
                <a:sym typeface="Century Gothic"/>
              </a:defRPr>
            </a:pPr>
            <a:r>
              <a:t>“1.	The subdivision of –</a:t>
            </a:r>
          </a:p>
          <a:p>
            <a:pPr marL="0" indent="534981" defTabSz="452627">
              <a:spcBef>
                <a:spcPts val="0"/>
              </a:spcBef>
              <a:buSzPct val="100000"/>
              <a:buFont typeface="Century Gothic"/>
              <a:buAutoNum type="alphaLcPeriod"/>
              <a:defRPr sz="1584">
                <a:solidFill>
                  <a:srgbClr val="000000"/>
                </a:solidFill>
                <a:latin typeface="Century Gothic"/>
                <a:ea typeface="Century Gothic"/>
                <a:cs typeface="Century Gothic"/>
                <a:sym typeface="Century Gothic"/>
              </a:defRPr>
            </a:pPr>
            <a:r>
              <a:t>Remainder Erf 112656 and Remainder Erf 112657 into two portions each.</a:t>
            </a:r>
          </a:p>
          <a:p>
            <a:pPr marL="0" indent="0" defTabSz="452627">
              <a:spcBef>
                <a:spcPts val="0"/>
              </a:spcBef>
              <a:buSzTx/>
              <a:buNone/>
              <a:defRPr sz="1584">
                <a:solidFill>
                  <a:srgbClr val="000000"/>
                </a:solidFill>
                <a:latin typeface="Helvetica"/>
                <a:ea typeface="Helvetica"/>
                <a:cs typeface="Helvetica"/>
                <a:sym typeface="Helvetica"/>
              </a:defRPr>
            </a:pPr>
            <a:endParaRPr/>
          </a:p>
          <a:p>
            <a:pPr marL="0" indent="0" defTabSz="452627">
              <a:spcBef>
                <a:spcPts val="0"/>
              </a:spcBef>
              <a:buSzTx/>
              <a:buNone/>
              <a:defRPr sz="1584">
                <a:solidFill>
                  <a:srgbClr val="000000"/>
                </a:solidFill>
                <a:latin typeface="Century Gothic"/>
                <a:ea typeface="Century Gothic"/>
                <a:cs typeface="Century Gothic"/>
                <a:sym typeface="Century Gothic"/>
              </a:defRPr>
            </a:pPr>
            <a:r>
              <a:t>2.	The consolidation of –</a:t>
            </a:r>
          </a:p>
          <a:p>
            <a:pPr marL="452627" indent="0" defTabSz="452627">
              <a:spcBef>
                <a:spcPts val="0"/>
              </a:spcBef>
              <a:buSzTx/>
              <a:buNone/>
              <a:defRPr sz="1584">
                <a:solidFill>
                  <a:srgbClr val="000000"/>
                </a:solidFill>
                <a:latin typeface="Century Gothic"/>
                <a:ea typeface="Century Gothic"/>
                <a:cs typeface="Century Gothic"/>
                <a:sym typeface="Century Gothic"/>
              </a:defRPr>
            </a:pPr>
            <a:r>
              <a:t>(a) Erf 112656 with the alienated portion of Erf 112657. This will contain the Orthotic and Prosthetic  Centre.</a:t>
            </a:r>
          </a:p>
          <a:p>
            <a:pPr marL="452627" indent="0" defTabSz="452627">
              <a:spcBef>
                <a:spcPts val="0"/>
              </a:spcBef>
              <a:buSzTx/>
              <a:buNone/>
              <a:defRPr sz="1584">
                <a:solidFill>
                  <a:srgbClr val="000000"/>
                </a:solidFill>
                <a:latin typeface="Century Gothic"/>
                <a:ea typeface="Century Gothic"/>
                <a:cs typeface="Century Gothic"/>
                <a:sym typeface="Century Gothic"/>
              </a:defRPr>
            </a:pPr>
            <a:r>
              <a:t>(b) Erf 112657 with the alienated portion of Erf 112656 which will become the focus of this development application.</a:t>
            </a:r>
          </a:p>
          <a:p>
            <a:pPr marL="0" indent="0" defTabSz="452627">
              <a:spcBef>
                <a:spcPts val="0"/>
              </a:spcBef>
              <a:buSzTx/>
              <a:buNone/>
              <a:defRPr sz="1584">
                <a:solidFill>
                  <a:srgbClr val="000000"/>
                </a:solidFill>
                <a:latin typeface="Helvetica"/>
                <a:ea typeface="Helvetica"/>
                <a:cs typeface="Helvetica"/>
                <a:sym typeface="Helvetica"/>
              </a:defRPr>
            </a:pPr>
            <a:endParaRPr/>
          </a:p>
          <a:p>
            <a:pPr marL="452627" indent="-452627" defTabSz="452627">
              <a:spcBef>
                <a:spcPts val="0"/>
              </a:spcBef>
              <a:buSzTx/>
              <a:buNone/>
              <a:defRPr sz="1584">
                <a:solidFill>
                  <a:srgbClr val="000000"/>
                </a:solidFill>
                <a:latin typeface="Century Gothic"/>
                <a:ea typeface="Century Gothic"/>
                <a:cs typeface="Century Gothic"/>
                <a:sym typeface="Century Gothic"/>
              </a:defRPr>
            </a:pPr>
            <a:r>
              <a:t>3.	The erf in 2(b) will be subdivided to form two superblock subdivisions which will be subdivided further at a later stage.</a:t>
            </a:r>
          </a:p>
          <a:p>
            <a:pPr marL="452627" indent="-452627" defTabSz="452627">
              <a:spcBef>
                <a:spcPts val="0"/>
              </a:spcBef>
              <a:buSzTx/>
              <a:buNone/>
              <a:defRPr sz="1584">
                <a:solidFill>
                  <a:srgbClr val="000000"/>
                </a:solidFill>
                <a:latin typeface="Century Gothic"/>
                <a:ea typeface="Century Gothic"/>
                <a:cs typeface="Century Gothic"/>
                <a:sym typeface="Century Gothic"/>
              </a:defRPr>
            </a:pPr>
            <a:endParaRPr/>
          </a:p>
          <a:p>
            <a:pPr marL="452627" indent="-452627" defTabSz="452627">
              <a:spcBef>
                <a:spcPts val="0"/>
              </a:spcBef>
              <a:buSzTx/>
              <a:buNone/>
              <a:defRPr sz="1584">
                <a:solidFill>
                  <a:srgbClr val="000000"/>
                </a:solidFill>
                <a:latin typeface="Century Gothic"/>
                <a:ea typeface="Century Gothic"/>
                <a:cs typeface="Century Gothic"/>
                <a:sym typeface="Century Gothic"/>
              </a:defRPr>
            </a:pPr>
            <a:r>
              <a:t>4.	The rezoning of the superblocks from a Limited Use Zone to a Subdivisional Area to accommodate portions of land zoned for</a:t>
            </a:r>
          </a:p>
          <a:p>
            <a:pPr marL="0" indent="683971" defTabSz="452627">
              <a:spcBef>
                <a:spcPts val="0"/>
              </a:spcBef>
              <a:buSzPct val="125000"/>
              <a:buFont typeface="Symbol"/>
              <a:buChar char="·"/>
              <a:defRPr sz="1584">
                <a:solidFill>
                  <a:srgbClr val="000000"/>
                </a:solidFill>
                <a:latin typeface="Century Gothic"/>
                <a:ea typeface="Century Gothic"/>
                <a:cs typeface="Century Gothic"/>
                <a:sym typeface="Century Gothic"/>
              </a:defRPr>
            </a:pPr>
            <a:r>
              <a:t>Mixed Use, Sub-zone MU2,</a:t>
            </a:r>
            <a:endParaRPr>
              <a:latin typeface="Helvetica"/>
              <a:ea typeface="Helvetica"/>
              <a:cs typeface="Helvetica"/>
              <a:sym typeface="Helvetica"/>
            </a:endParaRPr>
          </a:p>
          <a:p>
            <a:pPr marL="0" indent="683971" defTabSz="452627">
              <a:spcBef>
                <a:spcPts val="0"/>
              </a:spcBef>
              <a:buSzPct val="125000"/>
              <a:buFont typeface="Symbol"/>
              <a:buChar char="·"/>
              <a:defRPr sz="1584">
                <a:solidFill>
                  <a:srgbClr val="000000"/>
                </a:solidFill>
                <a:latin typeface="Century Gothic"/>
                <a:ea typeface="Century Gothic"/>
                <a:cs typeface="Century Gothic"/>
                <a:sym typeface="Century Gothic"/>
              </a:defRPr>
            </a:pPr>
            <a:r>
              <a:t>General Residential, Sub-zone GR5,</a:t>
            </a:r>
          </a:p>
          <a:p>
            <a:pPr marL="0" indent="683971" defTabSz="452627">
              <a:spcBef>
                <a:spcPts val="0"/>
              </a:spcBef>
              <a:buSzPct val="125000"/>
              <a:buFont typeface="Symbol"/>
              <a:buChar char="·"/>
              <a:defRPr sz="1584">
                <a:solidFill>
                  <a:srgbClr val="000000"/>
                </a:solidFill>
                <a:latin typeface="Century Gothic"/>
                <a:ea typeface="Century Gothic"/>
                <a:cs typeface="Century Gothic"/>
                <a:sym typeface="Century Gothic"/>
              </a:defRPr>
            </a:pPr>
            <a:r>
              <a:t>A Transport Zone 2: Public Street and Public Parking (TR2) zones and</a:t>
            </a:r>
          </a:p>
          <a:p>
            <a:pPr marL="0" indent="683971" defTabSz="452627">
              <a:spcBef>
                <a:spcPts val="0"/>
              </a:spcBef>
              <a:buSzPct val="125000"/>
              <a:buFont typeface="Symbol"/>
              <a:buChar char="·"/>
              <a:defRPr sz="1584">
                <a:solidFill>
                  <a:srgbClr val="000000"/>
                </a:solidFill>
                <a:latin typeface="Century Gothic"/>
                <a:ea typeface="Century Gothic"/>
                <a:cs typeface="Century Gothic"/>
                <a:sym typeface="Century Gothic"/>
              </a:defRPr>
            </a:pPr>
            <a:r>
              <a:t>Open Space Zone: Special Open Space 3 (OS3) to accommodate private open space on the property</a:t>
            </a:r>
            <a:endParaRPr>
              <a:latin typeface="Helvetica"/>
              <a:ea typeface="Helvetica"/>
              <a:cs typeface="Helvetica"/>
              <a:sym typeface="Helvetica"/>
            </a:endParaRPr>
          </a:p>
          <a:p>
            <a:pPr marL="452627" indent="-452627" defTabSz="452627">
              <a:spcBef>
                <a:spcPts val="0"/>
              </a:spcBef>
              <a:buSzTx/>
              <a:buNone/>
              <a:defRPr sz="1584">
                <a:solidFill>
                  <a:srgbClr val="000000"/>
                </a:solidFill>
                <a:latin typeface="Helvetica"/>
                <a:ea typeface="Helvetica"/>
                <a:cs typeface="Helvetica"/>
                <a:sym typeface="Helvetica"/>
              </a:defRPr>
            </a:pPr>
            <a:endParaRPr>
              <a:latin typeface="Helvetica"/>
              <a:ea typeface="Helvetica"/>
              <a:cs typeface="Helvetica"/>
              <a:sym typeface="Helvetica"/>
            </a:endParaRPr>
          </a:p>
          <a:p>
            <a:pPr marL="452627" indent="-452627" defTabSz="452627">
              <a:spcBef>
                <a:spcPts val="0"/>
              </a:spcBef>
              <a:buSzTx/>
              <a:buNone/>
              <a:defRPr sz="1584">
                <a:solidFill>
                  <a:srgbClr val="000000"/>
                </a:solidFill>
                <a:latin typeface="Century Gothic"/>
                <a:ea typeface="Century Gothic"/>
                <a:cs typeface="Century Gothic"/>
                <a:sym typeface="Century Gothic"/>
              </a:defRPr>
            </a:pPr>
            <a:r>
              <a:t>5.	Departures required to permit</a:t>
            </a:r>
          </a:p>
          <a:p>
            <a:pPr marL="905255" indent="-452627" defTabSz="452627">
              <a:spcBef>
                <a:spcPts val="0"/>
              </a:spcBef>
              <a:buSzTx/>
              <a:buNone/>
              <a:defRPr sz="1584">
                <a:solidFill>
                  <a:srgbClr val="000000"/>
                </a:solidFill>
                <a:latin typeface="Century Gothic"/>
                <a:ea typeface="Century Gothic"/>
                <a:cs typeface="Century Gothic"/>
                <a:sym typeface="Century Gothic"/>
              </a:defRPr>
            </a:pPr>
            <a:r>
              <a:t>a.	A reduced ratio 0.5 parking bays will be provided per dwelling unit. Shared parking will exist between the retail, service industry and office activity.</a:t>
            </a:r>
          </a:p>
          <a:p>
            <a:pPr marL="905255" indent="-452627" defTabSz="452627">
              <a:spcBef>
                <a:spcPts val="0"/>
              </a:spcBef>
              <a:buSzTx/>
              <a:buNone/>
              <a:defRPr sz="1584">
                <a:solidFill>
                  <a:srgbClr val="000000"/>
                </a:solidFill>
                <a:latin typeface="Century Gothic"/>
                <a:ea typeface="Century Gothic"/>
                <a:cs typeface="Century Gothic"/>
                <a:sym typeface="Century Gothic"/>
              </a:defRPr>
            </a:pPr>
            <a:r>
              <a:t>b.	A building line of 0m in lieu of 4.5m above 10.0m on the MU2 site.</a:t>
            </a:r>
          </a:p>
          <a:p>
            <a:pPr marL="905255" indent="-452627" defTabSz="452627">
              <a:spcBef>
                <a:spcPts val="0"/>
              </a:spcBef>
              <a:buSzTx/>
              <a:buNone/>
              <a:defRPr sz="1584">
                <a:solidFill>
                  <a:srgbClr val="000000"/>
                </a:solidFill>
                <a:latin typeface="Century Gothic"/>
                <a:ea typeface="Century Gothic"/>
                <a:cs typeface="Century Gothic"/>
                <a:sym typeface="Century Gothic"/>
              </a:defRPr>
            </a:pPr>
            <a:r>
              <a:t>c.	An earthbank/retaining structure (berm) along the south-eastern extent of the property to be 3.0m in lieu of 2.0m.</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 name="Decision of the Municipal Planning Tribunal"/>
          <p:cNvSpPr txBox="1">
            <a:spLocks noGrp="1"/>
          </p:cNvSpPr>
          <p:nvPr>
            <p:ph type="title"/>
          </p:nvPr>
        </p:nvSpPr>
        <p:spPr>
          <a:prstGeom prst="rect">
            <a:avLst/>
          </a:prstGeom>
        </p:spPr>
        <p:txBody>
          <a:bodyPr/>
          <a:lstStyle>
            <a:lvl1pPr defTabSz="414781">
              <a:defRPr sz="5112"/>
            </a:lvl1pPr>
          </a:lstStyle>
          <a:p>
            <a:r>
              <a:t>Decision of the Municipal Planning Tribunal</a:t>
            </a:r>
          </a:p>
        </p:txBody>
      </p:sp>
      <p:sp>
        <p:nvSpPr>
          <p:cNvPr id="126" name="At its meeting on 11 October 2017, the Municipal Planning Tribunal resolved as follows:…"/>
          <p:cNvSpPr txBox="1">
            <a:spLocks noGrp="1"/>
          </p:cNvSpPr>
          <p:nvPr>
            <p:ph type="body" idx="1"/>
          </p:nvPr>
        </p:nvSpPr>
        <p:spPr>
          <a:xfrm>
            <a:off x="1270000" y="2612330"/>
            <a:ext cx="10464800" cy="6383338"/>
          </a:xfrm>
          <a:prstGeom prst="rect">
            <a:avLst/>
          </a:prstGeom>
        </p:spPr>
        <p:txBody>
          <a:bodyPr/>
          <a:lstStyle/>
          <a:p>
            <a:pPr marL="0" indent="0" defTabSz="457200">
              <a:spcBef>
                <a:spcPts val="0"/>
              </a:spcBef>
              <a:buSzTx/>
              <a:buNone/>
              <a:defRPr sz="2400">
                <a:solidFill>
                  <a:srgbClr val="000000"/>
                </a:solidFill>
                <a:latin typeface="Century Gothic"/>
                <a:ea typeface="Century Gothic"/>
                <a:cs typeface="Century Gothic"/>
                <a:sym typeface="Century Gothic"/>
              </a:defRPr>
            </a:pPr>
            <a:r>
              <a:rPr dirty="0"/>
              <a:t>At its meeting on 11 October 2017, the Municipal Planning Tribunal resolved as follows:</a:t>
            </a:r>
          </a:p>
          <a:p>
            <a:pPr marL="0" indent="0" defTabSz="457200">
              <a:spcBef>
                <a:spcPts val="0"/>
              </a:spcBef>
              <a:buSzTx/>
              <a:buNone/>
              <a:defRPr sz="2400">
                <a:solidFill>
                  <a:srgbClr val="000000"/>
                </a:solidFill>
                <a:latin typeface="Century Gothic"/>
                <a:ea typeface="Century Gothic"/>
                <a:cs typeface="Century Gothic"/>
                <a:sym typeface="Century Gothic"/>
              </a:defRPr>
            </a:pPr>
            <a:endParaRPr dirty="0"/>
          </a:p>
          <a:p>
            <a:pPr marL="0" indent="228599" defTabSz="457200">
              <a:spcBef>
                <a:spcPts val="0"/>
              </a:spcBef>
              <a:buSzPct val="100000"/>
              <a:buFont typeface="Century Gothic"/>
              <a:buAutoNum type="alphaLcPeriod"/>
              <a:defRPr sz="2400">
                <a:solidFill>
                  <a:srgbClr val="000000"/>
                </a:solidFill>
                <a:latin typeface="Century Gothic"/>
                <a:ea typeface="Century Gothic"/>
                <a:cs typeface="Century Gothic"/>
                <a:sym typeface="Century Gothic"/>
              </a:defRPr>
            </a:pPr>
            <a:r>
              <a:rPr dirty="0"/>
              <a:t>The application for the </a:t>
            </a:r>
            <a:r>
              <a:rPr b="1" dirty="0"/>
              <a:t>subdivision</a:t>
            </a:r>
            <a:r>
              <a:rPr dirty="0"/>
              <a:t> … BE </a:t>
            </a:r>
            <a:r>
              <a:rPr b="1" dirty="0"/>
              <a:t>APPROVED</a:t>
            </a:r>
            <a:r>
              <a:rPr dirty="0"/>
              <a:t> in terms of Section 98(b) of the Municipal Planning By-Law …</a:t>
            </a:r>
          </a:p>
          <a:p>
            <a:pPr marL="0" indent="228599" defTabSz="457200">
              <a:spcBef>
                <a:spcPts val="0"/>
              </a:spcBef>
              <a:buSzPct val="100000"/>
              <a:buFont typeface="Century Gothic"/>
              <a:buAutoNum type="alphaLcPeriod"/>
              <a:defRPr sz="2400">
                <a:solidFill>
                  <a:srgbClr val="000000"/>
                </a:solidFill>
                <a:latin typeface="Century Gothic"/>
                <a:ea typeface="Century Gothic"/>
                <a:cs typeface="Century Gothic"/>
                <a:sym typeface="Century Gothic"/>
              </a:defRPr>
            </a:pPr>
            <a:endParaRPr lang="en-US" dirty="0"/>
          </a:p>
          <a:p>
            <a:pPr marL="0" indent="228599" defTabSz="457200">
              <a:spcBef>
                <a:spcPts val="0"/>
              </a:spcBef>
              <a:buSzPct val="100000"/>
              <a:buFont typeface="Century Gothic"/>
              <a:buAutoNum type="alphaLcPeriod"/>
              <a:defRPr sz="2400">
                <a:solidFill>
                  <a:srgbClr val="000000"/>
                </a:solidFill>
                <a:latin typeface="Century Gothic"/>
                <a:ea typeface="Century Gothic"/>
                <a:cs typeface="Century Gothic"/>
                <a:sym typeface="Century Gothic"/>
              </a:defRPr>
            </a:pPr>
            <a:r>
              <a:rPr dirty="0"/>
              <a:t>The applications for the </a:t>
            </a:r>
            <a:r>
              <a:rPr b="1" dirty="0"/>
              <a:t>consolidation</a:t>
            </a:r>
            <a:r>
              <a:rPr dirty="0"/>
              <a:t> … BE </a:t>
            </a:r>
            <a:r>
              <a:rPr b="1" dirty="0"/>
              <a:t>APPROVED</a:t>
            </a:r>
            <a:r>
              <a:rPr dirty="0"/>
              <a:t> in terms of Section 98(b) of the Municipal Planning By-Law …</a:t>
            </a:r>
          </a:p>
          <a:p>
            <a:pPr marL="0" indent="228599" defTabSz="457200">
              <a:spcBef>
                <a:spcPts val="0"/>
              </a:spcBef>
              <a:buSzPct val="100000"/>
              <a:buFont typeface="Century Gothic"/>
              <a:buAutoNum type="alphaLcPeriod"/>
              <a:defRPr sz="2400">
                <a:solidFill>
                  <a:srgbClr val="000000"/>
                </a:solidFill>
                <a:latin typeface="Century Gothic"/>
                <a:ea typeface="Century Gothic"/>
                <a:cs typeface="Century Gothic"/>
                <a:sym typeface="Century Gothic"/>
              </a:defRPr>
            </a:pPr>
            <a:endParaRPr lang="en-US" dirty="0"/>
          </a:p>
          <a:p>
            <a:pPr marL="0" indent="228599" defTabSz="457200">
              <a:spcBef>
                <a:spcPts val="0"/>
              </a:spcBef>
              <a:buSzPct val="100000"/>
              <a:buFont typeface="Century Gothic"/>
              <a:buAutoNum type="alphaLcPeriod"/>
              <a:defRPr sz="2400">
                <a:solidFill>
                  <a:srgbClr val="000000"/>
                </a:solidFill>
                <a:latin typeface="Century Gothic"/>
                <a:ea typeface="Century Gothic"/>
                <a:cs typeface="Century Gothic"/>
                <a:sym typeface="Century Gothic"/>
              </a:defRPr>
            </a:pPr>
            <a:r>
              <a:rPr dirty="0"/>
              <a:t>The application for the </a:t>
            </a:r>
            <a:r>
              <a:rPr b="1" dirty="0"/>
              <a:t>rezoning</a:t>
            </a:r>
            <a:r>
              <a:rPr dirty="0"/>
              <a:t> of the property from a Limited Use Zone </a:t>
            </a:r>
            <a:r>
              <a:rPr b="1" dirty="0"/>
              <a:t>to a </a:t>
            </a:r>
            <a:r>
              <a:rPr b="1" dirty="0" err="1"/>
              <a:t>Subdivisional</a:t>
            </a:r>
            <a:r>
              <a:rPr b="1" dirty="0"/>
              <a:t> Area</a:t>
            </a:r>
            <a:r>
              <a:rPr dirty="0"/>
              <a:t> … BE </a:t>
            </a:r>
            <a:r>
              <a:rPr b="1" dirty="0"/>
              <a:t>APPROVED</a:t>
            </a:r>
            <a:r>
              <a:rPr dirty="0"/>
              <a:t> in terms of Section 98(b) of the Municipal Planning By-Law …</a:t>
            </a:r>
          </a:p>
          <a:p>
            <a:pPr marL="0" indent="228599" defTabSz="457200">
              <a:spcBef>
                <a:spcPts val="0"/>
              </a:spcBef>
              <a:buSzPct val="100000"/>
              <a:buFont typeface="Century Gothic"/>
              <a:buAutoNum type="alphaLcPeriod"/>
              <a:defRPr sz="2400">
                <a:solidFill>
                  <a:srgbClr val="000000"/>
                </a:solidFill>
                <a:latin typeface="Century Gothic"/>
                <a:ea typeface="Century Gothic"/>
                <a:cs typeface="Century Gothic"/>
                <a:sym typeface="Century Gothic"/>
              </a:defRPr>
            </a:pPr>
            <a:endParaRPr lang="en-US" dirty="0"/>
          </a:p>
          <a:p>
            <a:pPr marL="0" indent="228599" defTabSz="457200">
              <a:spcBef>
                <a:spcPts val="0"/>
              </a:spcBef>
              <a:buSzPct val="100000"/>
              <a:buFont typeface="Century Gothic"/>
              <a:buAutoNum type="alphaLcPeriod"/>
              <a:defRPr sz="2400">
                <a:solidFill>
                  <a:srgbClr val="000000"/>
                </a:solidFill>
                <a:latin typeface="Century Gothic"/>
                <a:ea typeface="Century Gothic"/>
                <a:cs typeface="Century Gothic"/>
                <a:sym typeface="Century Gothic"/>
              </a:defRPr>
            </a:pPr>
            <a:r>
              <a:rPr dirty="0"/>
              <a:t>The applications for the </a:t>
            </a:r>
            <a:r>
              <a:rPr b="1" dirty="0"/>
              <a:t>departures</a:t>
            </a:r>
            <a:r>
              <a:rPr dirty="0"/>
              <a:t> … BE </a:t>
            </a:r>
            <a:r>
              <a:rPr b="1" dirty="0"/>
              <a:t>APPROVED</a:t>
            </a:r>
            <a:r>
              <a:rPr dirty="0"/>
              <a:t> in terms of Section 98(b) of the Municipal Planning By-Law …”</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 name="Reasons for the Decision of the Municipal Planning Tribunal (1)"/>
          <p:cNvSpPr txBox="1">
            <a:spLocks noGrp="1"/>
          </p:cNvSpPr>
          <p:nvPr>
            <p:ph type="title"/>
          </p:nvPr>
        </p:nvSpPr>
        <p:spPr>
          <a:prstGeom prst="rect">
            <a:avLst/>
          </a:prstGeom>
        </p:spPr>
        <p:txBody>
          <a:bodyPr>
            <a:normAutofit fontScale="90000"/>
          </a:bodyPr>
          <a:lstStyle>
            <a:lvl1pPr defTabSz="414781">
              <a:defRPr sz="5112"/>
            </a:lvl1pPr>
          </a:lstStyle>
          <a:p>
            <a:r>
              <a:t>Reasons for the Decision of the Municipal Planning Tribunal (1)</a:t>
            </a:r>
          </a:p>
        </p:txBody>
      </p:sp>
      <p:sp>
        <p:nvSpPr>
          <p:cNvPr id="129" name="The applications for the subdivisions, consolidation, rezoning and departures comply with the requirements of Section 99(1) of the MPBL for the following reasons:…"/>
          <p:cNvSpPr txBox="1">
            <a:spLocks noGrp="1"/>
          </p:cNvSpPr>
          <p:nvPr>
            <p:ph type="body" idx="1"/>
          </p:nvPr>
        </p:nvSpPr>
        <p:spPr>
          <a:xfrm>
            <a:off x="1270000" y="2612330"/>
            <a:ext cx="10464800" cy="6383338"/>
          </a:xfrm>
          <a:prstGeom prst="rect">
            <a:avLst/>
          </a:prstGeom>
        </p:spPr>
        <p:txBody>
          <a:bodyPr/>
          <a:lstStyle/>
          <a:p>
            <a:pPr marL="457200" indent="-457200" defTabSz="457200">
              <a:spcBef>
                <a:spcPts val="0"/>
              </a:spcBef>
              <a:buSzTx/>
              <a:buNone/>
              <a:defRPr sz="2400">
                <a:solidFill>
                  <a:srgbClr val="000000"/>
                </a:solidFill>
                <a:latin typeface="Century Gothic"/>
                <a:ea typeface="Century Gothic"/>
                <a:cs typeface="Century Gothic"/>
                <a:sym typeface="Century Gothic"/>
              </a:defRPr>
            </a:pPr>
            <a:endParaRPr dirty="0"/>
          </a:p>
          <a:p>
            <a:pPr marL="457200" indent="-457200" defTabSz="457200">
              <a:spcBef>
                <a:spcPts val="0"/>
              </a:spcBef>
              <a:buSzTx/>
              <a:buNone/>
              <a:defRPr sz="2400">
                <a:solidFill>
                  <a:srgbClr val="000000"/>
                </a:solidFill>
                <a:latin typeface="Century Gothic"/>
                <a:ea typeface="Century Gothic"/>
                <a:cs typeface="Century Gothic"/>
                <a:sym typeface="Century Gothic"/>
              </a:defRPr>
            </a:pPr>
            <a:r>
              <a:rPr dirty="0"/>
              <a:t>The </a:t>
            </a:r>
            <a:r>
              <a:rPr b="1" dirty="0"/>
              <a:t>applications for the subdivisions, consolidation, rezoning and departures</a:t>
            </a:r>
            <a:r>
              <a:rPr dirty="0"/>
              <a:t> </a:t>
            </a:r>
            <a:r>
              <a:rPr b="1" dirty="0">
                <a:solidFill>
                  <a:srgbClr val="FF2600"/>
                </a:solidFill>
              </a:rPr>
              <a:t>comply</a:t>
            </a:r>
            <a:r>
              <a:rPr dirty="0"/>
              <a:t> with the requirements of Section 99(1) of the </a:t>
            </a:r>
            <a:endParaRPr lang="en-US" dirty="0"/>
          </a:p>
          <a:p>
            <a:pPr marL="457200" indent="-457200" defTabSz="457200">
              <a:spcBef>
                <a:spcPts val="0"/>
              </a:spcBef>
              <a:buSzTx/>
              <a:buNone/>
              <a:defRPr sz="2400">
                <a:solidFill>
                  <a:srgbClr val="000000"/>
                </a:solidFill>
                <a:latin typeface="Century Gothic"/>
                <a:ea typeface="Century Gothic"/>
                <a:cs typeface="Century Gothic"/>
                <a:sym typeface="Century Gothic"/>
              </a:defRPr>
            </a:pPr>
            <a:endParaRPr lang="en-US" dirty="0"/>
          </a:p>
          <a:p>
            <a:pPr marL="457200" indent="-457200" defTabSz="457200">
              <a:spcBef>
                <a:spcPts val="0"/>
              </a:spcBef>
              <a:buSzTx/>
              <a:buNone/>
              <a:defRPr sz="2400">
                <a:solidFill>
                  <a:srgbClr val="000000"/>
                </a:solidFill>
                <a:latin typeface="Century Gothic"/>
                <a:ea typeface="Century Gothic"/>
                <a:cs typeface="Century Gothic"/>
                <a:sym typeface="Century Gothic"/>
              </a:defRPr>
            </a:pPr>
            <a:r>
              <a:rPr lang="en-US" dirty="0"/>
              <a:t>     </a:t>
            </a:r>
            <a:r>
              <a:rPr dirty="0"/>
              <a:t>MPBL for the following reasons:</a:t>
            </a:r>
          </a:p>
          <a:p>
            <a:pPr marL="457200" indent="-457200" defTabSz="457200">
              <a:spcBef>
                <a:spcPts val="0"/>
              </a:spcBef>
              <a:buSzTx/>
              <a:buNone/>
              <a:defRPr sz="2400">
                <a:solidFill>
                  <a:srgbClr val="000000"/>
                </a:solidFill>
                <a:latin typeface="Century Gothic"/>
                <a:ea typeface="Century Gothic"/>
                <a:cs typeface="Century Gothic"/>
                <a:sym typeface="Century Gothic"/>
              </a:defRPr>
            </a:pPr>
            <a:endParaRPr dirty="0"/>
          </a:p>
          <a:p>
            <a:pPr marL="457200" indent="-457200" defTabSz="457200">
              <a:spcBef>
                <a:spcPts val="0"/>
              </a:spcBef>
              <a:buSzTx/>
              <a:buNone/>
              <a:defRPr sz="2400">
                <a:solidFill>
                  <a:srgbClr val="000000"/>
                </a:solidFill>
                <a:latin typeface="Century Gothic"/>
                <a:ea typeface="Century Gothic"/>
                <a:cs typeface="Century Gothic"/>
                <a:sym typeface="Century Gothic"/>
              </a:defRPr>
            </a:pPr>
            <a:endParaRPr dirty="0"/>
          </a:p>
          <a:p>
            <a:pPr marL="1062989" indent="-571499" defTabSz="457200">
              <a:spcBef>
                <a:spcPts val="0"/>
              </a:spcBef>
              <a:buSzPct val="50000"/>
              <a:buBlip>
                <a:blip r:embed="rId2"/>
              </a:buBlip>
              <a:defRPr sz="2400">
                <a:solidFill>
                  <a:srgbClr val="000000"/>
                </a:solidFill>
                <a:latin typeface="Century Gothic"/>
                <a:ea typeface="Century Gothic"/>
                <a:cs typeface="Century Gothic"/>
                <a:sym typeface="Century Gothic"/>
              </a:defRPr>
            </a:pPr>
            <a:r>
              <a:rPr dirty="0"/>
              <a:t>The applications </a:t>
            </a:r>
            <a:r>
              <a:rPr dirty="0">
                <a:solidFill>
                  <a:srgbClr val="FF2600"/>
                </a:solidFill>
              </a:rPr>
              <a:t>comply with the MSDF</a:t>
            </a:r>
          </a:p>
          <a:p>
            <a:pPr marL="1062989" indent="-571499" defTabSz="457200">
              <a:spcBef>
                <a:spcPts val="0"/>
              </a:spcBef>
              <a:buSzPct val="50000"/>
              <a:buBlip>
                <a:blip r:embed="rId2"/>
              </a:buBlip>
              <a:defRPr sz="2400">
                <a:solidFill>
                  <a:srgbClr val="000000"/>
                </a:solidFill>
                <a:latin typeface="Century Gothic"/>
                <a:ea typeface="Century Gothic"/>
                <a:cs typeface="Century Gothic"/>
                <a:sym typeface="Century Gothic"/>
              </a:defRPr>
            </a:pPr>
            <a:endParaRPr lang="en-US" dirty="0"/>
          </a:p>
          <a:p>
            <a:pPr marL="1062989" indent="-571499" defTabSz="457200">
              <a:spcBef>
                <a:spcPts val="0"/>
              </a:spcBef>
              <a:buSzPct val="50000"/>
              <a:buBlip>
                <a:blip r:embed="rId2"/>
              </a:buBlip>
              <a:defRPr sz="2400">
                <a:solidFill>
                  <a:srgbClr val="000000"/>
                </a:solidFill>
                <a:latin typeface="Century Gothic"/>
                <a:ea typeface="Century Gothic"/>
                <a:cs typeface="Century Gothic"/>
                <a:sym typeface="Century Gothic"/>
              </a:defRPr>
            </a:pPr>
            <a:r>
              <a:rPr dirty="0"/>
              <a:t>All the </a:t>
            </a:r>
            <a:r>
              <a:rPr dirty="0">
                <a:solidFill>
                  <a:srgbClr val="FF2600"/>
                </a:solidFill>
              </a:rPr>
              <a:t>applications required</a:t>
            </a:r>
            <a:r>
              <a:rPr dirty="0"/>
              <a:t> in terms of the MPBL have been </a:t>
            </a:r>
            <a:r>
              <a:rPr dirty="0">
                <a:solidFill>
                  <a:srgbClr val="FF2600"/>
                </a:solidFill>
              </a:rPr>
              <a:t>applied for</a:t>
            </a:r>
            <a:r>
              <a:rPr dirty="0"/>
              <a:t> and relevant </a:t>
            </a:r>
            <a:r>
              <a:rPr dirty="0">
                <a:solidFill>
                  <a:srgbClr val="FF2600"/>
                </a:solidFill>
              </a:rPr>
              <a:t>public participation processes followed</a:t>
            </a:r>
          </a:p>
          <a:p>
            <a:pPr marL="1062989" indent="-571499" defTabSz="457200">
              <a:spcBef>
                <a:spcPts val="0"/>
              </a:spcBef>
              <a:buSzPct val="50000"/>
              <a:buBlip>
                <a:blip r:embed="rId2"/>
              </a:buBlip>
              <a:defRPr sz="2400">
                <a:solidFill>
                  <a:srgbClr val="000000"/>
                </a:solidFill>
                <a:latin typeface="Century Gothic"/>
                <a:ea typeface="Century Gothic"/>
                <a:cs typeface="Century Gothic"/>
                <a:sym typeface="Century Gothic"/>
              </a:defRPr>
            </a:pPr>
            <a:endParaRPr lang="en-US" dirty="0"/>
          </a:p>
          <a:p>
            <a:pPr marL="1062989" indent="-571499" defTabSz="457200">
              <a:spcBef>
                <a:spcPts val="0"/>
              </a:spcBef>
              <a:buSzPct val="50000"/>
              <a:buBlip>
                <a:blip r:embed="rId2"/>
              </a:buBlip>
              <a:defRPr sz="2400">
                <a:solidFill>
                  <a:srgbClr val="000000"/>
                </a:solidFill>
                <a:latin typeface="Century Gothic"/>
                <a:ea typeface="Century Gothic"/>
                <a:cs typeface="Century Gothic"/>
                <a:sym typeface="Century Gothic"/>
              </a:defRPr>
            </a:pPr>
            <a:r>
              <a:rPr dirty="0"/>
              <a:t>The application </a:t>
            </a:r>
            <a:r>
              <a:rPr dirty="0">
                <a:solidFill>
                  <a:srgbClr val="FF2600"/>
                </a:solidFill>
              </a:rPr>
              <a:t>complies with</a:t>
            </a:r>
            <a:r>
              <a:rPr dirty="0"/>
              <a:t> the City’s development principles, as contained in its </a:t>
            </a:r>
            <a:r>
              <a:rPr dirty="0">
                <a:solidFill>
                  <a:srgbClr val="FF2600"/>
                </a:solidFill>
              </a:rPr>
              <a:t>Integrated Development Plan (IDP)</a:t>
            </a: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 name="Reasons for the Decision of the Municipal Planning Tribunal (2)"/>
          <p:cNvSpPr txBox="1">
            <a:spLocks noGrp="1"/>
          </p:cNvSpPr>
          <p:nvPr>
            <p:ph type="title"/>
          </p:nvPr>
        </p:nvSpPr>
        <p:spPr>
          <a:prstGeom prst="rect">
            <a:avLst/>
          </a:prstGeom>
        </p:spPr>
        <p:txBody>
          <a:bodyPr>
            <a:normAutofit fontScale="90000"/>
          </a:bodyPr>
          <a:lstStyle>
            <a:lvl1pPr defTabSz="414781">
              <a:defRPr sz="5112"/>
            </a:lvl1pPr>
          </a:lstStyle>
          <a:p>
            <a:r>
              <a:t>Reasons for the Decision of the Municipal Planning Tribunal (2)</a:t>
            </a:r>
          </a:p>
        </p:txBody>
      </p:sp>
      <p:sp>
        <p:nvSpPr>
          <p:cNvPr id="132" name="The considerations in Section 99(2) of the MPBL have been taken into account in respect of City policies and are considered compliant for the following reasons:…"/>
          <p:cNvSpPr txBox="1">
            <a:spLocks noGrp="1"/>
          </p:cNvSpPr>
          <p:nvPr>
            <p:ph type="body" idx="1"/>
          </p:nvPr>
        </p:nvSpPr>
        <p:spPr>
          <a:xfrm>
            <a:off x="1270000" y="2612330"/>
            <a:ext cx="10464800" cy="6383338"/>
          </a:xfrm>
          <a:prstGeom prst="rect">
            <a:avLst/>
          </a:prstGeom>
        </p:spPr>
        <p:txBody>
          <a:bodyPr/>
          <a:lstStyle/>
          <a:p>
            <a:pPr marL="384047" indent="-384047" defTabSz="384047">
              <a:spcBef>
                <a:spcPts val="0"/>
              </a:spcBef>
              <a:buSzTx/>
              <a:buNone/>
              <a:defRPr sz="2016">
                <a:solidFill>
                  <a:srgbClr val="000000"/>
                </a:solidFill>
                <a:latin typeface="Century Gothic"/>
                <a:ea typeface="Century Gothic"/>
                <a:cs typeface="Century Gothic"/>
                <a:sym typeface="Century Gothic"/>
              </a:defRPr>
            </a:pPr>
            <a:r>
              <a:t>The considerations in Section 99(2) of the MPBL have been taken into account </a:t>
            </a:r>
            <a:r>
              <a:rPr b="1"/>
              <a:t>in respect of City policies</a:t>
            </a:r>
            <a:r>
              <a:t> and are </a:t>
            </a:r>
            <a:r>
              <a:rPr b="1">
                <a:solidFill>
                  <a:srgbClr val="FF2600"/>
                </a:solidFill>
              </a:rPr>
              <a:t>considered compliant</a:t>
            </a:r>
            <a:r>
              <a:t> for the following reasons:</a:t>
            </a:r>
          </a:p>
          <a:p>
            <a:pPr marL="384047" indent="-384047" defTabSz="384047">
              <a:spcBef>
                <a:spcPts val="0"/>
              </a:spcBef>
              <a:buSzTx/>
              <a:buNone/>
              <a:defRPr sz="2016">
                <a:solidFill>
                  <a:srgbClr val="000000"/>
                </a:solidFill>
                <a:latin typeface="Century Gothic"/>
                <a:ea typeface="Century Gothic"/>
                <a:cs typeface="Century Gothic"/>
                <a:sym typeface="Century Gothic"/>
              </a:defRPr>
            </a:pPr>
            <a:endParaRPr/>
          </a:p>
          <a:p>
            <a:pPr marL="892911" indent="-480059" defTabSz="384047">
              <a:spcBef>
                <a:spcPts val="0"/>
              </a:spcBef>
              <a:buSzPct val="50000"/>
              <a:buBlip>
                <a:blip r:embed="rId2"/>
              </a:buBlip>
              <a:defRPr sz="2016">
                <a:solidFill>
                  <a:srgbClr val="000000"/>
                </a:solidFill>
                <a:latin typeface="Century Gothic"/>
                <a:ea typeface="Century Gothic"/>
                <a:cs typeface="Century Gothic"/>
                <a:sym typeface="Century Gothic"/>
              </a:defRPr>
            </a:pPr>
            <a:r>
              <a:t>The proposal will result in </a:t>
            </a:r>
            <a:r>
              <a:rPr>
                <a:solidFill>
                  <a:srgbClr val="FF2600"/>
                </a:solidFill>
              </a:rPr>
              <a:t>intensification and densification</a:t>
            </a:r>
            <a:r>
              <a:t> of the land where development on the site was previously sparse</a:t>
            </a:r>
          </a:p>
          <a:p>
            <a:pPr marL="892911" indent="-480059" defTabSz="384047">
              <a:spcBef>
                <a:spcPts val="0"/>
              </a:spcBef>
              <a:buSzPct val="50000"/>
              <a:buBlip>
                <a:blip r:embed="rId2"/>
              </a:buBlip>
              <a:defRPr sz="2016">
                <a:solidFill>
                  <a:srgbClr val="000000"/>
                </a:solidFill>
                <a:latin typeface="Century Gothic"/>
                <a:ea typeface="Century Gothic"/>
                <a:cs typeface="Century Gothic"/>
                <a:sym typeface="Century Gothic"/>
              </a:defRPr>
            </a:pPr>
            <a:r>
              <a:t>A </a:t>
            </a:r>
            <a:r>
              <a:rPr>
                <a:solidFill>
                  <a:srgbClr val="FF2600"/>
                </a:solidFill>
              </a:rPr>
              <a:t>diverse range of land uses</a:t>
            </a:r>
            <a:r>
              <a:t> will be accommodated on the property</a:t>
            </a:r>
          </a:p>
          <a:p>
            <a:pPr marL="892911" indent="-480059" defTabSz="384047">
              <a:spcBef>
                <a:spcPts val="0"/>
              </a:spcBef>
              <a:buSzPct val="50000"/>
              <a:buBlip>
                <a:blip r:embed="rId2"/>
              </a:buBlip>
              <a:defRPr sz="2016">
                <a:solidFill>
                  <a:srgbClr val="000000"/>
                </a:solidFill>
                <a:latin typeface="Century Gothic"/>
                <a:ea typeface="Century Gothic"/>
                <a:cs typeface="Century Gothic"/>
                <a:sym typeface="Century Gothic"/>
              </a:defRPr>
            </a:pPr>
            <a:r>
              <a:t>Accommodation will be provided for </a:t>
            </a:r>
            <a:r>
              <a:rPr>
                <a:solidFill>
                  <a:srgbClr val="FF2600"/>
                </a:solidFill>
              </a:rPr>
              <a:t>various socio-economic income groups</a:t>
            </a:r>
          </a:p>
          <a:p>
            <a:pPr marL="892911" indent="-480059" defTabSz="384047">
              <a:spcBef>
                <a:spcPts val="0"/>
              </a:spcBef>
              <a:buSzPct val="50000"/>
              <a:buBlip>
                <a:blip r:embed="rId2"/>
              </a:buBlip>
              <a:defRPr sz="2016">
                <a:solidFill>
                  <a:srgbClr val="000000"/>
                </a:solidFill>
                <a:latin typeface="Century Gothic"/>
                <a:ea typeface="Century Gothic"/>
                <a:cs typeface="Century Gothic"/>
                <a:sym typeface="Century Gothic"/>
              </a:defRPr>
            </a:pPr>
            <a:r>
              <a:t>The site is accessed by </a:t>
            </a:r>
            <a:r>
              <a:rPr>
                <a:solidFill>
                  <a:srgbClr val="FF2600"/>
                </a:solidFill>
              </a:rPr>
              <a:t>various modes of public transport</a:t>
            </a:r>
          </a:p>
          <a:p>
            <a:pPr marL="892911" indent="-480059" defTabSz="384047">
              <a:spcBef>
                <a:spcPts val="0"/>
              </a:spcBef>
              <a:buSzPct val="50000"/>
              <a:buBlip>
                <a:blip r:embed="rId2"/>
              </a:buBlip>
              <a:defRPr sz="2016">
                <a:solidFill>
                  <a:srgbClr val="000000"/>
                </a:solidFill>
                <a:latin typeface="Century Gothic"/>
                <a:ea typeface="Century Gothic"/>
                <a:cs typeface="Century Gothic"/>
                <a:sym typeface="Century Gothic"/>
              </a:defRPr>
            </a:pPr>
            <a:r>
              <a:t>The property provides access to opportunity being located close to and providing </a:t>
            </a:r>
            <a:r>
              <a:rPr>
                <a:solidFill>
                  <a:srgbClr val="FF2600"/>
                </a:solidFill>
              </a:rPr>
              <a:t>access to</a:t>
            </a:r>
            <a:r>
              <a:t>, places of </a:t>
            </a:r>
            <a:r>
              <a:rPr>
                <a:solidFill>
                  <a:srgbClr val="FF2600"/>
                </a:solidFill>
              </a:rPr>
              <a:t>employment</a:t>
            </a:r>
            <a:r>
              <a:t> and various </a:t>
            </a:r>
            <a:r>
              <a:rPr>
                <a:solidFill>
                  <a:srgbClr val="FF2600"/>
                </a:solidFill>
              </a:rPr>
              <a:t>services</a:t>
            </a:r>
            <a:r>
              <a:t> and </a:t>
            </a:r>
            <a:r>
              <a:rPr>
                <a:solidFill>
                  <a:srgbClr val="FF2600"/>
                </a:solidFill>
              </a:rPr>
              <a:t>amenities</a:t>
            </a:r>
          </a:p>
          <a:p>
            <a:pPr marL="892911" indent="-480059" defTabSz="384047">
              <a:spcBef>
                <a:spcPts val="0"/>
              </a:spcBef>
              <a:buSzPct val="50000"/>
              <a:buBlip>
                <a:blip r:embed="rId2"/>
              </a:buBlip>
              <a:defRPr sz="2016">
                <a:solidFill>
                  <a:srgbClr val="000000"/>
                </a:solidFill>
                <a:latin typeface="Century Gothic"/>
                <a:ea typeface="Century Gothic"/>
                <a:cs typeface="Century Gothic"/>
                <a:sym typeface="Century Gothic"/>
              </a:defRPr>
            </a:pPr>
            <a:r>
              <a:t>The proposal will also provide </a:t>
            </a:r>
            <a:r>
              <a:rPr>
                <a:solidFill>
                  <a:srgbClr val="FF2600"/>
                </a:solidFill>
              </a:rPr>
              <a:t>opportunities for employment</a:t>
            </a:r>
          </a:p>
          <a:p>
            <a:pPr marL="892911" indent="-480059" defTabSz="384047">
              <a:spcBef>
                <a:spcPts val="0"/>
              </a:spcBef>
              <a:buSzPct val="50000"/>
              <a:buBlip>
                <a:blip r:embed="rId2"/>
              </a:buBlip>
              <a:defRPr sz="2016">
                <a:solidFill>
                  <a:srgbClr val="000000"/>
                </a:solidFill>
                <a:latin typeface="Century Gothic"/>
                <a:ea typeface="Century Gothic"/>
                <a:cs typeface="Century Gothic"/>
                <a:sym typeface="Century Gothic"/>
              </a:defRPr>
            </a:pPr>
            <a:r>
              <a:t>Densification and intensification of land </a:t>
            </a:r>
            <a:r>
              <a:rPr>
                <a:solidFill>
                  <a:srgbClr val="FF2600"/>
                </a:solidFill>
              </a:rPr>
              <a:t>contribute toward the restructuring</a:t>
            </a:r>
            <a:r>
              <a:t> of the City and ensures </a:t>
            </a:r>
            <a:r>
              <a:rPr>
                <a:solidFill>
                  <a:srgbClr val="FF2600"/>
                </a:solidFill>
              </a:rPr>
              <a:t>better utilization of the service infrastructure</a:t>
            </a:r>
          </a:p>
          <a:p>
            <a:pPr marL="892911" indent="-480059" defTabSz="384047">
              <a:spcBef>
                <a:spcPts val="0"/>
              </a:spcBef>
              <a:buSzPct val="50000"/>
              <a:buBlip>
                <a:blip r:embed="rId2"/>
              </a:buBlip>
              <a:defRPr sz="2016">
                <a:solidFill>
                  <a:srgbClr val="000000"/>
                </a:solidFill>
                <a:latin typeface="Century Gothic"/>
                <a:ea typeface="Century Gothic"/>
                <a:cs typeface="Century Gothic"/>
                <a:sym typeface="Century Gothic"/>
              </a:defRPr>
            </a:pPr>
            <a:r>
              <a:t>Reducing parking provision ensures </a:t>
            </a:r>
            <a:r>
              <a:rPr>
                <a:solidFill>
                  <a:srgbClr val="FF2600"/>
                </a:solidFill>
              </a:rPr>
              <a:t>improved thresholds for public transport </a:t>
            </a:r>
            <a:r>
              <a:t>use</a:t>
            </a:r>
          </a:p>
          <a:p>
            <a:pPr marL="892911" indent="-480059" defTabSz="384047">
              <a:spcBef>
                <a:spcPts val="0"/>
              </a:spcBef>
              <a:buSzPct val="50000"/>
              <a:buBlip>
                <a:blip r:embed="rId2"/>
              </a:buBlip>
              <a:defRPr sz="2016">
                <a:solidFill>
                  <a:srgbClr val="000000"/>
                </a:solidFill>
                <a:latin typeface="Century Gothic"/>
                <a:ea typeface="Century Gothic"/>
                <a:cs typeface="Century Gothic"/>
                <a:sym typeface="Century Gothic"/>
              </a:defRPr>
            </a:pPr>
            <a:r>
              <a:t>Shared parking also ensures the </a:t>
            </a:r>
            <a:r>
              <a:rPr>
                <a:solidFill>
                  <a:srgbClr val="FF2600"/>
                </a:solidFill>
              </a:rPr>
              <a:t>better utilization of parking provided</a:t>
            </a:r>
            <a:r>
              <a:t> on-site.</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 name="Reasons for the Decision of the Municipal Planning Tribunal (3)"/>
          <p:cNvSpPr txBox="1">
            <a:spLocks noGrp="1"/>
          </p:cNvSpPr>
          <p:nvPr>
            <p:ph type="title"/>
          </p:nvPr>
        </p:nvSpPr>
        <p:spPr>
          <a:prstGeom prst="rect">
            <a:avLst/>
          </a:prstGeom>
        </p:spPr>
        <p:txBody>
          <a:bodyPr>
            <a:normAutofit fontScale="90000"/>
          </a:bodyPr>
          <a:lstStyle>
            <a:lvl1pPr defTabSz="414781">
              <a:defRPr sz="5112"/>
            </a:lvl1pPr>
          </a:lstStyle>
          <a:p>
            <a:r>
              <a:t>Reasons for the Decision of the Municipal Planning Tribunal (3)</a:t>
            </a:r>
          </a:p>
        </p:txBody>
      </p:sp>
      <p:sp>
        <p:nvSpPr>
          <p:cNvPr id="135" name="All considerations in respect of Section 99(2) of the MPBL have been taken into account in the assessment of the above application which are considered to be desirable in terms of Section 99(3) of the MPBL for the following reasons:…"/>
          <p:cNvSpPr txBox="1">
            <a:spLocks noGrp="1"/>
          </p:cNvSpPr>
          <p:nvPr>
            <p:ph type="body" idx="1"/>
          </p:nvPr>
        </p:nvSpPr>
        <p:spPr>
          <a:xfrm>
            <a:off x="1270000" y="2612330"/>
            <a:ext cx="10464800" cy="6680399"/>
          </a:xfrm>
          <a:prstGeom prst="rect">
            <a:avLst/>
          </a:prstGeom>
        </p:spPr>
        <p:txBody>
          <a:bodyPr/>
          <a:lstStyle/>
          <a:p>
            <a:pPr marL="365760" indent="-365760" defTabSz="365760">
              <a:spcBef>
                <a:spcPts val="0"/>
              </a:spcBef>
              <a:buSzTx/>
              <a:buNone/>
              <a:defRPr sz="1920">
                <a:solidFill>
                  <a:srgbClr val="000000"/>
                </a:solidFill>
                <a:latin typeface="Century Gothic"/>
                <a:ea typeface="Century Gothic"/>
                <a:cs typeface="Century Gothic"/>
                <a:sym typeface="Century Gothic"/>
              </a:defRPr>
            </a:pPr>
            <a:r>
              <a:t>All considerations in respect of Section 99(2) of the MPBL have been taken into account in the assessment of the above application which are </a:t>
            </a:r>
            <a:r>
              <a:rPr b="1">
                <a:solidFill>
                  <a:srgbClr val="FF2600"/>
                </a:solidFill>
              </a:rPr>
              <a:t>considered to be desirable</a:t>
            </a:r>
            <a:r>
              <a:t> in terms of Section 99(3) of the MPBL for the following reasons:</a:t>
            </a:r>
          </a:p>
          <a:p>
            <a:pPr marL="365760" indent="-365760" defTabSz="365760">
              <a:spcBef>
                <a:spcPts val="0"/>
              </a:spcBef>
              <a:buSzTx/>
              <a:buNone/>
              <a:defRPr sz="1920">
                <a:solidFill>
                  <a:srgbClr val="000000"/>
                </a:solidFill>
                <a:latin typeface="Century Gothic"/>
                <a:ea typeface="Century Gothic"/>
                <a:cs typeface="Century Gothic"/>
                <a:sym typeface="Century Gothic"/>
              </a:defRPr>
            </a:pPr>
            <a:endParaRPr/>
          </a:p>
          <a:p>
            <a:pPr marL="850391" indent="-457199" defTabSz="365760">
              <a:spcBef>
                <a:spcPts val="0"/>
              </a:spcBef>
              <a:buSzPct val="50000"/>
              <a:buFont typeface="Times"/>
              <a:buBlip>
                <a:blip r:embed="rId2"/>
              </a:buBlip>
              <a:defRPr sz="1920">
                <a:solidFill>
                  <a:srgbClr val="000000"/>
                </a:solidFill>
                <a:latin typeface="Century Gothic"/>
                <a:ea typeface="Century Gothic"/>
                <a:cs typeface="Century Gothic"/>
                <a:sym typeface="Century Gothic"/>
              </a:defRPr>
            </a:pPr>
            <a:r>
              <a:t>Short and long term </a:t>
            </a:r>
            <a:r>
              <a:rPr>
                <a:solidFill>
                  <a:srgbClr val="FF2600"/>
                </a:solidFill>
              </a:rPr>
              <a:t>employment opportunities</a:t>
            </a:r>
            <a:r>
              <a:t> will be created</a:t>
            </a:r>
          </a:p>
          <a:p>
            <a:pPr marL="850391" indent="-457199" defTabSz="365760">
              <a:spcBef>
                <a:spcPts val="0"/>
              </a:spcBef>
              <a:buSzPct val="50000"/>
              <a:buFont typeface="Times"/>
              <a:buBlip>
                <a:blip r:embed="rId2"/>
              </a:buBlip>
              <a:defRPr sz="1920">
                <a:solidFill>
                  <a:srgbClr val="000000"/>
                </a:solidFill>
                <a:latin typeface="Century Gothic"/>
                <a:ea typeface="Century Gothic"/>
                <a:cs typeface="Century Gothic"/>
                <a:sym typeface="Century Gothic"/>
              </a:defRPr>
            </a:pPr>
            <a:r>
              <a:t>The mixed use development is </a:t>
            </a:r>
            <a:r>
              <a:rPr>
                <a:solidFill>
                  <a:srgbClr val="FF2600"/>
                </a:solidFill>
              </a:rPr>
              <a:t>suitably located</a:t>
            </a:r>
            <a:r>
              <a:t> being surrounded by residential, business and industrial uses</a:t>
            </a:r>
          </a:p>
          <a:p>
            <a:pPr marL="850391" indent="-457199" defTabSz="365760">
              <a:spcBef>
                <a:spcPts val="0"/>
              </a:spcBef>
              <a:buSzPct val="50000"/>
              <a:buFont typeface="Times"/>
              <a:buBlip>
                <a:blip r:embed="rId2"/>
              </a:buBlip>
              <a:defRPr sz="1920">
                <a:solidFill>
                  <a:srgbClr val="000000"/>
                </a:solidFill>
                <a:latin typeface="Century Gothic"/>
                <a:ea typeface="Century Gothic"/>
                <a:cs typeface="Century Gothic"/>
                <a:sym typeface="Century Gothic"/>
              </a:defRPr>
            </a:pPr>
            <a:r>
              <a:t>There will be </a:t>
            </a:r>
            <a:r>
              <a:rPr>
                <a:solidFill>
                  <a:srgbClr val="FF2600"/>
                </a:solidFill>
              </a:rPr>
              <a:t>no adverse impact on the service infrastructure</a:t>
            </a:r>
            <a:r>
              <a:t> as either sufficient capacity exists or improvements to the services infrastructure will be necessitated to accommodate the proposal</a:t>
            </a:r>
          </a:p>
          <a:p>
            <a:pPr marL="850391" indent="-457199" defTabSz="365760">
              <a:spcBef>
                <a:spcPts val="0"/>
              </a:spcBef>
              <a:buSzPct val="50000"/>
              <a:buFont typeface="Times"/>
              <a:buBlip>
                <a:blip r:embed="rId2"/>
              </a:buBlip>
              <a:defRPr sz="1920">
                <a:solidFill>
                  <a:srgbClr val="000000"/>
                </a:solidFill>
                <a:latin typeface="Century Gothic"/>
                <a:ea typeface="Century Gothic"/>
                <a:cs typeface="Century Gothic"/>
                <a:sym typeface="Century Gothic"/>
              </a:defRPr>
            </a:pPr>
            <a:r>
              <a:t>The development of the property ensures the </a:t>
            </a:r>
            <a:r>
              <a:rPr>
                <a:solidFill>
                  <a:srgbClr val="FF2600"/>
                </a:solidFill>
              </a:rPr>
              <a:t>better utilization of the land</a:t>
            </a:r>
            <a:r>
              <a:t> which presently stands vacant</a:t>
            </a:r>
          </a:p>
          <a:p>
            <a:pPr marL="850391" indent="-457199" defTabSz="365760">
              <a:spcBef>
                <a:spcPts val="0"/>
              </a:spcBef>
              <a:buSzPct val="50000"/>
              <a:buFont typeface="Times"/>
              <a:buBlip>
                <a:blip r:embed="rId2"/>
              </a:buBlip>
              <a:defRPr sz="1920">
                <a:solidFill>
                  <a:srgbClr val="000000"/>
                </a:solidFill>
                <a:latin typeface="Century Gothic"/>
                <a:ea typeface="Century Gothic"/>
                <a:cs typeface="Century Gothic"/>
                <a:sym typeface="Century Gothic"/>
              </a:defRPr>
            </a:pPr>
            <a:r>
              <a:rPr>
                <a:solidFill>
                  <a:srgbClr val="FF2600"/>
                </a:solidFill>
              </a:rPr>
              <a:t>Heritage </a:t>
            </a:r>
            <a:r>
              <a:t>components will be </a:t>
            </a:r>
            <a:r>
              <a:rPr>
                <a:solidFill>
                  <a:srgbClr val="FF2600"/>
                </a:solidFill>
              </a:rPr>
              <a:t>incorporated</a:t>
            </a:r>
            <a:r>
              <a:t> into the development</a:t>
            </a:r>
          </a:p>
          <a:p>
            <a:pPr marL="850391" indent="-457199" defTabSz="365760">
              <a:spcBef>
                <a:spcPts val="0"/>
              </a:spcBef>
              <a:buSzPct val="50000"/>
              <a:buFont typeface="Times"/>
              <a:buBlip>
                <a:blip r:embed="rId2"/>
              </a:buBlip>
              <a:defRPr sz="1920">
                <a:solidFill>
                  <a:srgbClr val="000000"/>
                </a:solidFill>
                <a:latin typeface="Century Gothic"/>
                <a:ea typeface="Century Gothic"/>
                <a:cs typeface="Century Gothic"/>
                <a:sym typeface="Century Gothic"/>
              </a:defRPr>
            </a:pPr>
            <a:r>
              <a:t>It will result in </a:t>
            </a:r>
            <a:r>
              <a:rPr>
                <a:solidFill>
                  <a:srgbClr val="FF2600"/>
                </a:solidFill>
              </a:rPr>
              <a:t>road improvements </a:t>
            </a:r>
            <a:r>
              <a:t>that will offer wider connections to various parts of the City</a:t>
            </a:r>
          </a:p>
          <a:p>
            <a:pPr marL="850391" indent="-457199" defTabSz="365760">
              <a:spcBef>
                <a:spcPts val="0"/>
              </a:spcBef>
              <a:buSzPct val="50000"/>
              <a:buFont typeface="Times"/>
              <a:buBlip>
                <a:blip r:embed="rId2"/>
              </a:buBlip>
              <a:defRPr sz="1920">
                <a:solidFill>
                  <a:srgbClr val="000000"/>
                </a:solidFill>
                <a:latin typeface="Century Gothic"/>
                <a:ea typeface="Century Gothic"/>
                <a:cs typeface="Century Gothic"/>
                <a:sym typeface="Century Gothic"/>
              </a:defRPr>
            </a:pPr>
            <a:r>
              <a:t>The </a:t>
            </a:r>
            <a:r>
              <a:rPr>
                <a:solidFill>
                  <a:srgbClr val="FF2600"/>
                </a:solidFill>
              </a:rPr>
              <a:t>reduced parking ratio is considered rational</a:t>
            </a:r>
            <a:r>
              <a:t> as the site is located </a:t>
            </a:r>
            <a:r>
              <a:rPr>
                <a:solidFill>
                  <a:srgbClr val="FF2600"/>
                </a:solidFill>
              </a:rPr>
              <a:t>within a public transport corridor</a:t>
            </a:r>
          </a:p>
          <a:p>
            <a:pPr marL="850391" indent="-457199" defTabSz="365760">
              <a:spcBef>
                <a:spcPts val="0"/>
              </a:spcBef>
              <a:buSzPct val="50000"/>
              <a:buFont typeface="Times"/>
              <a:buBlip>
                <a:blip r:embed="rId2"/>
              </a:buBlip>
              <a:defRPr sz="1920">
                <a:solidFill>
                  <a:srgbClr val="000000"/>
                </a:solidFill>
                <a:latin typeface="Century Gothic"/>
                <a:ea typeface="Century Gothic"/>
                <a:cs typeface="Century Gothic"/>
                <a:sym typeface="Century Gothic"/>
              </a:defRPr>
            </a:pPr>
            <a:r>
              <a:t>The proposal </a:t>
            </a:r>
            <a:r>
              <a:rPr>
                <a:solidFill>
                  <a:srgbClr val="FF2600"/>
                </a:solidFill>
              </a:rPr>
              <a:t>complies with LUPA and SPLUMA principles</a:t>
            </a:r>
          </a:p>
          <a:p>
            <a:pPr marL="850391" indent="-457199" defTabSz="365760">
              <a:spcBef>
                <a:spcPts val="0"/>
              </a:spcBef>
              <a:buSzPct val="50000"/>
              <a:buFont typeface="Times"/>
              <a:buBlip>
                <a:blip r:embed="rId2"/>
              </a:buBlip>
              <a:defRPr sz="1920">
                <a:solidFill>
                  <a:srgbClr val="000000"/>
                </a:solidFill>
                <a:latin typeface="Century Gothic"/>
                <a:ea typeface="Century Gothic"/>
                <a:cs typeface="Century Gothic"/>
                <a:sym typeface="Century Gothic"/>
              </a:defRPr>
            </a:pPr>
            <a:r>
              <a:t>This is an attempt at </a:t>
            </a:r>
            <a:r>
              <a:rPr>
                <a:solidFill>
                  <a:srgbClr val="FF2600"/>
                </a:solidFill>
              </a:rPr>
              <a:t>addressing</a:t>
            </a:r>
            <a:r>
              <a:t> one of the City’s most critical challenges, i.e. </a:t>
            </a:r>
            <a:r>
              <a:rPr>
                <a:solidFill>
                  <a:srgbClr val="FF2600"/>
                </a:solidFill>
              </a:rPr>
              <a:t>the need for affordable housing in accessible locations</a:t>
            </a:r>
          </a:p>
          <a:p>
            <a:pPr marL="850391" indent="-457199" defTabSz="365760">
              <a:spcBef>
                <a:spcPts val="0"/>
              </a:spcBef>
              <a:buSzPct val="50000"/>
              <a:buFont typeface="Times"/>
              <a:buBlip>
                <a:blip r:embed="rId2"/>
              </a:buBlip>
              <a:defRPr sz="1920">
                <a:solidFill>
                  <a:srgbClr val="000000"/>
                </a:solidFill>
                <a:latin typeface="Century Gothic"/>
                <a:ea typeface="Century Gothic"/>
                <a:cs typeface="Century Gothic"/>
                <a:sym typeface="Century Gothic"/>
              </a:defRPr>
            </a:pPr>
            <a:r>
              <a:t>Suitable attenuation </a:t>
            </a:r>
            <a:r>
              <a:rPr>
                <a:solidFill>
                  <a:srgbClr val="FF2600"/>
                </a:solidFill>
              </a:rPr>
              <a:t>measures</a:t>
            </a:r>
            <a:r>
              <a:t> will be </a:t>
            </a:r>
            <a:r>
              <a:rPr>
                <a:solidFill>
                  <a:srgbClr val="FF2600"/>
                </a:solidFill>
              </a:rPr>
              <a:t>put in place to address stormwater management</a:t>
            </a:r>
            <a:r>
              <a:t> related to the 1:100 flood line.</a:t>
            </a: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 name="Grounds for Appeal (1)"/>
          <p:cNvSpPr txBox="1">
            <a:spLocks noGrp="1"/>
          </p:cNvSpPr>
          <p:nvPr>
            <p:ph type="title"/>
          </p:nvPr>
        </p:nvSpPr>
        <p:spPr>
          <a:prstGeom prst="rect">
            <a:avLst/>
          </a:prstGeom>
        </p:spPr>
        <p:txBody>
          <a:bodyPr/>
          <a:lstStyle/>
          <a:p>
            <a:r>
              <a:t>Grounds for Appeal (1)</a:t>
            </a:r>
          </a:p>
        </p:txBody>
      </p:sp>
      <p:sp>
        <p:nvSpPr>
          <p:cNvPr id="138" name="Whilst the Associations have repeatedly expressed their support for the development of the Conradie site, we believe that the proposed development:…"/>
          <p:cNvSpPr txBox="1">
            <a:spLocks noGrp="1"/>
          </p:cNvSpPr>
          <p:nvPr>
            <p:ph type="body" idx="1"/>
          </p:nvPr>
        </p:nvSpPr>
        <p:spPr>
          <a:xfrm>
            <a:off x="1270000" y="3341737"/>
            <a:ext cx="10464800" cy="3664992"/>
          </a:xfrm>
          <a:prstGeom prst="rect">
            <a:avLst/>
          </a:prstGeom>
        </p:spPr>
        <p:txBody>
          <a:bodyPr/>
          <a:lstStyle/>
          <a:p>
            <a:pPr marL="0" indent="0" defTabSz="457200">
              <a:spcBef>
                <a:spcPts val="0"/>
              </a:spcBef>
              <a:buSzTx/>
              <a:buNone/>
              <a:defRPr sz="2400">
                <a:solidFill>
                  <a:srgbClr val="000000"/>
                </a:solidFill>
                <a:latin typeface="Century Gothic"/>
                <a:ea typeface="Century Gothic"/>
                <a:cs typeface="Century Gothic"/>
                <a:sym typeface="Century Gothic"/>
              </a:defRPr>
            </a:pPr>
            <a:r>
              <a:t>Whilst the Associations have repeatedly expressed their support for the development of the Conradie site, we believe that the proposed development:</a:t>
            </a:r>
          </a:p>
          <a:p>
            <a:pPr marL="0" indent="0" defTabSz="457200">
              <a:spcBef>
                <a:spcPts val="0"/>
              </a:spcBef>
              <a:buSzTx/>
              <a:buNone/>
              <a:defRPr sz="2400">
                <a:solidFill>
                  <a:srgbClr val="000000"/>
                </a:solidFill>
                <a:latin typeface="Century Gothic"/>
                <a:ea typeface="Century Gothic"/>
                <a:cs typeface="Century Gothic"/>
                <a:sym typeface="Century Gothic"/>
              </a:defRPr>
            </a:pPr>
            <a:endParaRPr/>
          </a:p>
          <a:p>
            <a:pPr marL="571500" indent="-571500" defTabSz="457200">
              <a:spcBef>
                <a:spcPts val="0"/>
              </a:spcBef>
              <a:buSzPct val="50000"/>
              <a:buBlip>
                <a:blip r:embed="rId2"/>
              </a:buBlip>
              <a:defRPr sz="2400">
                <a:solidFill>
                  <a:srgbClr val="000000"/>
                </a:solidFill>
                <a:latin typeface="Century Gothic"/>
                <a:ea typeface="Century Gothic"/>
                <a:cs typeface="Century Gothic"/>
                <a:sym typeface="Century Gothic"/>
              </a:defRPr>
            </a:pPr>
            <a:r>
              <a:t>falls short of the Western Cape Government’s Better Living Model that the project professes to be a “blueprint” for</a:t>
            </a:r>
          </a:p>
          <a:p>
            <a:pPr marL="0" indent="0" defTabSz="457200">
              <a:spcBef>
                <a:spcPts val="0"/>
              </a:spcBef>
              <a:buSzTx/>
              <a:buNone/>
              <a:defRPr sz="2400">
                <a:solidFill>
                  <a:srgbClr val="000000"/>
                </a:solidFill>
                <a:latin typeface="Century Gothic"/>
                <a:ea typeface="Century Gothic"/>
                <a:cs typeface="Century Gothic"/>
                <a:sym typeface="Century Gothic"/>
              </a:defRPr>
            </a:pPr>
            <a:endParaRPr/>
          </a:p>
          <a:p>
            <a:pPr marL="571500" indent="-571500" defTabSz="457200">
              <a:spcBef>
                <a:spcPts val="0"/>
              </a:spcBef>
              <a:buSzPct val="50000"/>
              <a:buBlip>
                <a:blip r:embed="rId2"/>
              </a:buBlip>
              <a:defRPr sz="2400">
                <a:solidFill>
                  <a:srgbClr val="000000"/>
                </a:solidFill>
                <a:latin typeface="Century Gothic"/>
                <a:ea typeface="Century Gothic"/>
                <a:cs typeface="Century Gothic"/>
                <a:sym typeface="Century Gothic"/>
              </a:defRPr>
            </a:pPr>
            <a:r>
              <a:t>fails to comply with the requirements of the MPBL.</a:t>
            </a: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Grounds for Appeal:…"/>
          <p:cNvSpPr txBox="1">
            <a:spLocks noGrp="1"/>
          </p:cNvSpPr>
          <p:nvPr>
            <p:ph type="title"/>
          </p:nvPr>
        </p:nvSpPr>
        <p:spPr>
          <a:prstGeom prst="rect">
            <a:avLst/>
          </a:prstGeom>
        </p:spPr>
        <p:txBody>
          <a:bodyPr/>
          <a:lstStyle/>
          <a:p>
            <a:pPr defTabSz="414781">
              <a:defRPr sz="5112"/>
            </a:pPr>
            <a:r>
              <a:t>Grounds for Appeal:</a:t>
            </a:r>
          </a:p>
          <a:p>
            <a:pPr defTabSz="414781">
              <a:defRPr sz="5112"/>
            </a:pPr>
            <a:r>
              <a:t>Process &amp; Procedure</a:t>
            </a:r>
          </a:p>
        </p:txBody>
      </p:sp>
      <p:sp>
        <p:nvSpPr>
          <p:cNvPr id="141" name="The public participation process was flawed…"/>
          <p:cNvSpPr txBox="1">
            <a:spLocks noGrp="1"/>
          </p:cNvSpPr>
          <p:nvPr>
            <p:ph type="body" idx="1"/>
          </p:nvPr>
        </p:nvSpPr>
        <p:spPr>
          <a:xfrm>
            <a:off x="1270000" y="2746871"/>
            <a:ext cx="10464800" cy="6201024"/>
          </a:xfrm>
          <a:prstGeom prst="rect">
            <a:avLst/>
          </a:prstGeom>
        </p:spPr>
        <p:txBody>
          <a:bodyPr>
            <a:normAutofit lnSpcReduction="10000"/>
          </a:bodyPr>
          <a:lstStyle/>
          <a:p>
            <a:pPr marL="0" indent="0" defTabSz="452627">
              <a:spcBef>
                <a:spcPts val="0"/>
              </a:spcBef>
              <a:buSzTx/>
              <a:buNone/>
              <a:defRPr sz="2376" b="1">
                <a:solidFill>
                  <a:srgbClr val="FF2600"/>
                </a:solidFill>
                <a:latin typeface="Century Gothic"/>
                <a:ea typeface="Century Gothic"/>
                <a:cs typeface="Century Gothic"/>
                <a:sym typeface="Century Gothic"/>
              </a:defRPr>
            </a:pPr>
            <a:r>
              <a:t>The public participation process was flawed</a:t>
            </a:r>
          </a:p>
          <a:p>
            <a:pPr marL="0" indent="0" defTabSz="452627">
              <a:spcBef>
                <a:spcPts val="0"/>
              </a:spcBef>
              <a:buSzTx/>
              <a:buNone/>
              <a:defRPr sz="2376" b="1">
                <a:solidFill>
                  <a:srgbClr val="FF2600"/>
                </a:solidFill>
                <a:latin typeface="Century Gothic"/>
                <a:ea typeface="Century Gothic"/>
                <a:cs typeface="Century Gothic"/>
                <a:sym typeface="Century Gothic"/>
              </a:defRPr>
            </a:pPr>
            <a:endParaRPr/>
          </a:p>
          <a:p>
            <a:pPr marL="565784" indent="-565784" defTabSz="452627">
              <a:spcBef>
                <a:spcPts val="0"/>
              </a:spcBef>
              <a:buSzPct val="50000"/>
              <a:buBlip>
                <a:blip r:embed="rId2"/>
              </a:buBlip>
              <a:defRPr sz="2376">
                <a:solidFill>
                  <a:srgbClr val="000000"/>
                </a:solidFill>
                <a:latin typeface="Century Gothic"/>
                <a:ea typeface="Century Gothic"/>
                <a:cs typeface="Century Gothic"/>
                <a:sym typeface="Century Gothic"/>
              </a:defRPr>
            </a:pPr>
            <a:r>
              <a:rPr>
                <a:solidFill>
                  <a:srgbClr val="FF2600"/>
                </a:solidFill>
              </a:rPr>
              <a:t>sufficient time</a:t>
            </a:r>
            <a:r>
              <a:t> must be afforded to interested and affected parties to gather as much information as possible about the proposal and to consider the proposal and its wider impact on existing and future communities before making an informed decision</a:t>
            </a:r>
          </a:p>
          <a:p>
            <a:pPr marL="0" indent="0" defTabSz="452627">
              <a:spcBef>
                <a:spcPts val="0"/>
              </a:spcBef>
              <a:buSzTx/>
              <a:buNone/>
              <a:defRPr sz="2376">
                <a:solidFill>
                  <a:srgbClr val="000000"/>
                </a:solidFill>
                <a:latin typeface="Century Gothic"/>
                <a:ea typeface="Century Gothic"/>
                <a:cs typeface="Century Gothic"/>
                <a:sym typeface="Century Gothic"/>
              </a:defRPr>
            </a:pPr>
            <a:endParaRPr/>
          </a:p>
          <a:p>
            <a:pPr marL="565784" indent="-565784" defTabSz="452627">
              <a:spcBef>
                <a:spcPts val="0"/>
              </a:spcBef>
              <a:buSzPct val="50000"/>
              <a:buBlip>
                <a:blip r:embed="rId2"/>
              </a:buBlip>
              <a:defRPr sz="2376">
                <a:solidFill>
                  <a:srgbClr val="000000"/>
                </a:solidFill>
                <a:latin typeface="Century Gothic"/>
                <a:ea typeface="Century Gothic"/>
                <a:cs typeface="Century Gothic"/>
                <a:sym typeface="Century Gothic"/>
              </a:defRPr>
            </a:pPr>
            <a:r>
              <a:t>these processes </a:t>
            </a:r>
            <a:r>
              <a:rPr>
                <a:solidFill>
                  <a:srgbClr val="FF2600"/>
                </a:solidFill>
              </a:rPr>
              <a:t>must be meaningful engagements</a:t>
            </a:r>
            <a:r>
              <a:t> where the concerns, misconceptions and proposed solutions advanced by participants be seriously considered and be seen to be addressed.</a:t>
            </a:r>
          </a:p>
          <a:p>
            <a:pPr marL="0" indent="0" defTabSz="452627">
              <a:spcBef>
                <a:spcPts val="0"/>
              </a:spcBef>
              <a:buSzTx/>
              <a:buNone/>
              <a:defRPr sz="2376">
                <a:solidFill>
                  <a:srgbClr val="000000"/>
                </a:solidFill>
                <a:latin typeface="Century Gothic"/>
                <a:ea typeface="Century Gothic"/>
                <a:cs typeface="Century Gothic"/>
                <a:sym typeface="Century Gothic"/>
              </a:defRPr>
            </a:pPr>
            <a:endParaRPr/>
          </a:p>
          <a:p>
            <a:pPr marL="0" indent="0" defTabSz="452627">
              <a:spcBef>
                <a:spcPts val="0"/>
              </a:spcBef>
              <a:buSzTx/>
              <a:buNone/>
              <a:defRPr sz="2376">
                <a:solidFill>
                  <a:srgbClr val="000000"/>
                </a:solidFill>
                <a:latin typeface="Century Gothic"/>
                <a:ea typeface="Century Gothic"/>
                <a:cs typeface="Century Gothic"/>
                <a:sym typeface="Century Gothic"/>
              </a:defRPr>
            </a:pPr>
            <a:r>
              <a:t>It is our experience throughout the planning processes and particularly during the formal comment period for the land use application, that our </a:t>
            </a:r>
            <a:r>
              <a:rPr b="1">
                <a:solidFill>
                  <a:srgbClr val="FF2600"/>
                </a:solidFill>
              </a:rPr>
              <a:t>interactions with the applicant / developer / authorities were merely “tick-box” exercises to satisfy relevant legislative requirements</a:t>
            </a:r>
            <a:r>
              <a:t> </a:t>
            </a: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 name="Grounds for Appeal:…"/>
          <p:cNvSpPr txBox="1">
            <a:spLocks noGrp="1"/>
          </p:cNvSpPr>
          <p:nvPr>
            <p:ph type="title"/>
          </p:nvPr>
        </p:nvSpPr>
        <p:spPr>
          <a:xfrm>
            <a:off x="1270000" y="635000"/>
            <a:ext cx="10464800" cy="3234929"/>
          </a:xfrm>
          <a:prstGeom prst="rect">
            <a:avLst/>
          </a:prstGeom>
        </p:spPr>
        <p:txBody>
          <a:bodyPr/>
          <a:lstStyle/>
          <a:p>
            <a:pPr defTabSz="321310">
              <a:defRPr sz="3960"/>
            </a:pPr>
            <a:r>
              <a:t>Grounds for Appeal:</a:t>
            </a:r>
          </a:p>
          <a:p>
            <a:pPr defTabSz="321310">
              <a:defRPr sz="3960"/>
            </a:pPr>
            <a:r>
              <a:t>Decision-maker must consider all relevant considerations (Section 99(2) of the MPBL)</a:t>
            </a:r>
          </a:p>
        </p:txBody>
      </p:sp>
      <p:sp>
        <p:nvSpPr>
          <p:cNvPr id="144" name="Section 99(2) of the MPBL requires the decision-maker to consider (amongst others)…"/>
          <p:cNvSpPr txBox="1">
            <a:spLocks noGrp="1"/>
          </p:cNvSpPr>
          <p:nvPr>
            <p:ph type="body" idx="1"/>
          </p:nvPr>
        </p:nvSpPr>
        <p:spPr>
          <a:xfrm>
            <a:off x="1270000" y="2746871"/>
            <a:ext cx="10464800" cy="6201024"/>
          </a:xfrm>
          <a:prstGeom prst="rect">
            <a:avLst/>
          </a:prstGeom>
        </p:spPr>
        <p:txBody>
          <a:bodyPr/>
          <a:lstStyle/>
          <a:p>
            <a:pPr marL="685800" indent="-228600" defTabSz="457200">
              <a:spcBef>
                <a:spcPts val="0"/>
              </a:spcBef>
              <a:buSzTx/>
              <a:buNone/>
              <a:defRPr sz="2400">
                <a:solidFill>
                  <a:srgbClr val="000000"/>
                </a:solidFill>
                <a:latin typeface="Century Gothic"/>
                <a:ea typeface="Century Gothic"/>
                <a:cs typeface="Century Gothic"/>
                <a:sym typeface="Century Gothic"/>
              </a:defRPr>
            </a:pPr>
            <a:r>
              <a:t>Section 99(2) of the MPBL requires the decision-maker to consider (amongst others)</a:t>
            </a:r>
          </a:p>
          <a:p>
            <a:pPr marL="685800" indent="-228600" defTabSz="457200">
              <a:spcBef>
                <a:spcPts val="0"/>
              </a:spcBef>
              <a:buSzTx/>
              <a:buNone/>
              <a:defRPr sz="2400">
                <a:solidFill>
                  <a:srgbClr val="000000"/>
                </a:solidFill>
                <a:latin typeface="Century Gothic"/>
                <a:ea typeface="Century Gothic"/>
                <a:cs typeface="Century Gothic"/>
                <a:sym typeface="Century Gothic"/>
              </a:defRPr>
            </a:pPr>
            <a:endParaRPr/>
          </a:p>
          <a:p>
            <a:pPr marL="457200" indent="0" defTabSz="457200">
              <a:spcBef>
                <a:spcPts val="0"/>
              </a:spcBef>
              <a:buSzPct val="100000"/>
              <a:buFont typeface="Century Gothic"/>
              <a:buAutoNum type="alphaLcPeriod"/>
              <a:defRPr sz="2400">
                <a:solidFill>
                  <a:srgbClr val="000000"/>
                </a:solidFill>
                <a:latin typeface="Century Gothic"/>
                <a:ea typeface="Century Gothic"/>
                <a:cs typeface="Century Gothic"/>
                <a:sym typeface="Century Gothic"/>
              </a:defRPr>
            </a:pPr>
            <a:r>
              <a:t>…</a:t>
            </a:r>
          </a:p>
          <a:p>
            <a:pPr marL="457200" indent="0" defTabSz="457200">
              <a:spcBef>
                <a:spcPts val="0"/>
              </a:spcBef>
              <a:buSzPct val="100000"/>
              <a:buFont typeface="Century Gothic"/>
              <a:buAutoNum type="alphaLcPeriod"/>
              <a:defRPr sz="2400">
                <a:solidFill>
                  <a:srgbClr val="000000"/>
                </a:solidFill>
                <a:latin typeface="Century Gothic"/>
                <a:ea typeface="Century Gothic"/>
                <a:cs typeface="Century Gothic"/>
                <a:sym typeface="Century Gothic"/>
              </a:defRPr>
            </a:pPr>
            <a:r>
              <a:t>…</a:t>
            </a:r>
          </a:p>
          <a:p>
            <a:pPr marL="457200" indent="0" defTabSz="457200">
              <a:spcBef>
                <a:spcPts val="0"/>
              </a:spcBef>
              <a:buSzPct val="100000"/>
              <a:buFont typeface="Century Gothic"/>
              <a:buAutoNum type="alphaLcPeriod"/>
              <a:defRPr sz="2400">
                <a:solidFill>
                  <a:srgbClr val="000000"/>
                </a:solidFill>
                <a:latin typeface="Century Gothic"/>
                <a:ea typeface="Century Gothic"/>
                <a:cs typeface="Century Gothic"/>
                <a:sym typeface="Century Gothic"/>
              </a:defRPr>
            </a:pPr>
            <a:r>
              <a:t>any </a:t>
            </a:r>
            <a:r>
              <a:rPr>
                <a:solidFill>
                  <a:srgbClr val="FF2600"/>
                </a:solidFill>
              </a:rPr>
              <a:t>applicable policy or strategy</a:t>
            </a:r>
            <a:r>
              <a:t> approved by the City to guide decision making …</a:t>
            </a:r>
          </a:p>
          <a:p>
            <a:pPr marL="457200" indent="0" defTabSz="457200">
              <a:spcBef>
                <a:spcPts val="0"/>
              </a:spcBef>
              <a:buSzPct val="100000"/>
              <a:buFont typeface="Century Gothic"/>
              <a:buAutoNum type="alphaLcPeriod"/>
              <a:defRPr sz="2400">
                <a:solidFill>
                  <a:srgbClr val="000000"/>
                </a:solidFill>
                <a:latin typeface="Century Gothic"/>
                <a:ea typeface="Century Gothic"/>
                <a:cs typeface="Century Gothic"/>
                <a:sym typeface="Century Gothic"/>
              </a:defRPr>
            </a:pPr>
            <a:r>
              <a:t>the extent of </a:t>
            </a:r>
            <a:r>
              <a:rPr>
                <a:solidFill>
                  <a:srgbClr val="FF2600"/>
                </a:solidFill>
              </a:rPr>
              <a:t>desirability</a:t>
            </a:r>
            <a:r>
              <a:t> of the proposed land use …</a:t>
            </a:r>
          </a:p>
          <a:p>
            <a:pPr marL="457200" indent="0" defTabSz="457200">
              <a:spcBef>
                <a:spcPts val="0"/>
              </a:spcBef>
              <a:buSzPct val="100000"/>
              <a:buFont typeface="Century Gothic"/>
              <a:buAutoNum type="alphaLcPeriod"/>
              <a:defRPr sz="2400">
                <a:solidFill>
                  <a:srgbClr val="000000"/>
                </a:solidFill>
                <a:latin typeface="Century Gothic"/>
                <a:ea typeface="Century Gothic"/>
                <a:cs typeface="Century Gothic"/>
                <a:sym typeface="Century Gothic"/>
              </a:defRPr>
            </a:pPr>
            <a:r>
              <a:t>…</a:t>
            </a:r>
          </a:p>
          <a:p>
            <a:pPr marL="457200" indent="0" defTabSz="457200">
              <a:spcBef>
                <a:spcPts val="0"/>
              </a:spcBef>
              <a:buSzPct val="100000"/>
              <a:buFont typeface="Century Gothic"/>
              <a:buAutoNum type="alphaLcPeriod"/>
              <a:defRPr sz="2400">
                <a:solidFill>
                  <a:srgbClr val="000000"/>
                </a:solidFill>
                <a:latin typeface="Century Gothic"/>
                <a:ea typeface="Century Gothic"/>
                <a:cs typeface="Century Gothic"/>
                <a:sym typeface="Century Gothic"/>
              </a:defRPr>
            </a:pPr>
            <a:r>
              <a:t>…</a:t>
            </a:r>
          </a:p>
          <a:p>
            <a:pPr marL="457200" indent="0" defTabSz="457200">
              <a:spcBef>
                <a:spcPts val="0"/>
              </a:spcBef>
              <a:buSzPct val="100000"/>
              <a:buFont typeface="Century Gothic"/>
              <a:buAutoNum type="alphaLcPeriod"/>
              <a:defRPr sz="2400">
                <a:solidFill>
                  <a:srgbClr val="000000"/>
                </a:solidFill>
                <a:latin typeface="Century Gothic"/>
                <a:ea typeface="Century Gothic"/>
                <a:cs typeface="Century Gothic"/>
                <a:sym typeface="Century Gothic"/>
              </a:defRPr>
            </a:pPr>
            <a:r>
              <a:t>other considerations prescribed in </a:t>
            </a:r>
            <a:r>
              <a:rPr>
                <a:solidFill>
                  <a:srgbClr val="FF2600"/>
                </a:solidFill>
              </a:rPr>
              <a:t>relevant national or provincial legislation</a:t>
            </a:r>
            <a:r>
              <a:t> …”</a:t>
            </a:r>
          </a:p>
        </p:txBody>
      </p:sp>
    </p:spTree>
  </p:cSld>
  <p:clrMapOvr>
    <a:masterClrMapping/>
  </p:clrMapOvr>
  <p:transition spd="med"/>
</p:sld>
</file>

<file path=ppt/theme/_rels/theme2.xml.rels><?xml version="1.0" encoding="UTF-8" standalone="yes"?>
<Relationships xmlns="http://schemas.openxmlformats.org/package/2006/relationships"><Relationship Id="rId1" Type="http://schemas.openxmlformats.org/officeDocument/2006/relationships/image" Target="../media/image2.png"/></Relationships>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Parchment">
  <a:themeElements>
    <a:clrScheme name="Parchment">
      <a:dk1>
        <a:srgbClr val="000000"/>
      </a:dk1>
      <a:lt1>
        <a:srgbClr val="FFFFFF"/>
      </a:lt1>
      <a:dk2>
        <a:srgbClr val="5C5E5F"/>
      </a:dk2>
      <a:lt2>
        <a:srgbClr val="CBCBCB"/>
      </a:lt2>
      <a:accent1>
        <a:srgbClr val="738CAB"/>
      </a:accent1>
      <a:accent2>
        <a:srgbClr val="7E9769"/>
      </a:accent2>
      <a:accent3>
        <a:srgbClr val="D3B64B"/>
      </a:accent3>
      <a:accent4>
        <a:srgbClr val="B99769"/>
      </a:accent4>
      <a:accent5>
        <a:srgbClr val="981800"/>
      </a:accent5>
      <a:accent6>
        <a:srgbClr val="9383A0"/>
      </a:accent6>
      <a:hlink>
        <a:srgbClr val="0000FF"/>
      </a:hlink>
      <a:folHlink>
        <a:srgbClr val="FF00FF"/>
      </a:folHlink>
    </a:clrScheme>
    <a:fontScheme name="Parchment">
      <a:majorFont>
        <a:latin typeface="Papyrus"/>
        <a:ea typeface="Papyrus"/>
        <a:cs typeface="Papyrus"/>
      </a:majorFont>
      <a:minorFont>
        <a:latin typeface="Papyrus"/>
        <a:ea typeface="Papyrus"/>
        <a:cs typeface="Papyrus"/>
      </a:minorFont>
    </a:fontScheme>
    <a:fmtScheme name="Parchmen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0800" dist="25400" dir="5400000" rotWithShape="0">
              <a:srgbClr val="000000">
                <a:alpha val="25000"/>
              </a:srgbClr>
            </a:outerShdw>
          </a:effectLst>
        </a:effectStyle>
        <a:effectStyle>
          <a:effectLst>
            <a:outerShdw blurRad="50800" dist="25400" dir="5400000" rotWithShape="0">
              <a:srgbClr val="000000">
                <a:alpha val="25000"/>
              </a:srgbClr>
            </a:outerShdw>
          </a:effectLst>
        </a:effectStyle>
        <a:effectStyle>
          <a:effectLst>
            <a:outerShdw blurRad="50800" dist="25400" dir="5400000" rotWithShape="0">
              <a:srgbClr val="000000">
                <a:alpha val="2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50800" dist="25400" dir="5400000" rotWithShape="0">
            <a:srgbClr val="000000">
              <a:alpha val="25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3000" b="0" i="0" u="none" strike="noStrike" cap="none" spc="0" normalizeH="0" baseline="0">
            <a:ln>
              <a:noFill/>
            </a:ln>
            <a:solidFill>
              <a:srgbClr val="FFFFFF"/>
            </a:solidFill>
            <a:effectLst>
              <a:outerShdw blurRad="76200" dist="12700" dir="5400000" rotWithShape="0">
                <a:srgbClr val="000000">
                  <a:alpha val="50000"/>
                </a:srgbClr>
              </a:outerShdw>
            </a:effectLst>
            <a:uFillTx/>
            <a:latin typeface="+mn-lt"/>
            <a:ea typeface="+mn-ea"/>
            <a:cs typeface="+mn-cs"/>
            <a:sym typeface="Papyru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38100" cap="flat">
          <a:solidFill>
            <a:srgbClr val="3E231A"/>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3E231A"/>
            </a:solidFill>
            <a:effectLst/>
            <a:uFillTx/>
            <a:latin typeface="+mn-lt"/>
            <a:ea typeface="+mn-ea"/>
            <a:cs typeface="+mn-cs"/>
            <a:sym typeface="Papyru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emplate>Facet</Template>
  <TotalTime>1846</TotalTime>
  <Words>1812</Words>
  <Application>Microsoft Office PowerPoint</Application>
  <PresentationFormat>Custom</PresentationFormat>
  <Paragraphs>170</Paragraphs>
  <Slides>18</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18</vt:i4>
      </vt:variant>
    </vt:vector>
  </HeadingPairs>
  <TitlesOfParts>
    <vt:vector size="27" baseType="lpstr">
      <vt:lpstr>Arial</vt:lpstr>
      <vt:lpstr>Century Gothic</vt:lpstr>
      <vt:lpstr>Helvetica</vt:lpstr>
      <vt:lpstr>Helvetica Neue</vt:lpstr>
      <vt:lpstr>Symbol</vt:lpstr>
      <vt:lpstr>Times</vt:lpstr>
      <vt:lpstr>Trebuchet MS</vt:lpstr>
      <vt:lpstr>Wingdings 3</vt:lpstr>
      <vt:lpstr>Facet</vt:lpstr>
      <vt:lpstr>Appeal against the decision of the MPT: Proposed rezoning, subdivision, consolidation &amp; departures: Conrad Hospital Site:</vt:lpstr>
      <vt:lpstr>Background</vt:lpstr>
      <vt:lpstr>Decision of the Municipal Planning Tribunal</vt:lpstr>
      <vt:lpstr>Reasons for the Decision of the Municipal Planning Tribunal (1)</vt:lpstr>
      <vt:lpstr>Reasons for the Decision of the Municipal Planning Tribunal (2)</vt:lpstr>
      <vt:lpstr>Reasons for the Decision of the Municipal Planning Tribunal (3)</vt:lpstr>
      <vt:lpstr>Grounds for Appeal (1)</vt:lpstr>
      <vt:lpstr>Grounds for Appeal: Process &amp; Procedure</vt:lpstr>
      <vt:lpstr>Grounds for Appeal: Decision-maker must consider all relevant considerations (Section 99(2) of the MPBL)</vt:lpstr>
      <vt:lpstr>Applicable Policy / Strategy</vt:lpstr>
      <vt:lpstr>PowerPoint Presentation</vt:lpstr>
      <vt:lpstr>PowerPoint Presentation</vt:lpstr>
      <vt:lpstr>Extent of Desirability</vt:lpstr>
      <vt:lpstr>PowerPoint Presentation</vt:lpstr>
      <vt:lpstr>PowerPoint Presentation</vt:lpstr>
      <vt:lpstr>Conclusion</vt:lpstr>
      <vt:lpstr>We , the neighboring Communities want to avoid the reality of a slum being built and the poor residents once again being marganilized. </vt:lpstr>
      <vt:lpstr>GroundUp: What happens when people in state housing cannot pay the rent? Daily Maverick : 05 Dec 2017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Appeal against the decision of the MPT: Proposed rezoning, subdivision, consolidation &amp; departures: Conrad Hospital Site:</dc:title>
  <dc:creator>Riad Davids</dc:creator>
  <cp:lastModifiedBy>Riad Davids</cp:lastModifiedBy>
  <cp:revision>8</cp:revision>
  <dcterms:modified xsi:type="dcterms:W3CDTF">2018-04-18T16:05:57Z</dcterms:modified>
</cp:coreProperties>
</file>