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ustom.xml" ContentType="application/vnd.openxmlformats-officedocument.custom-properties+xml"/>
  <Override PartName="/ppt/slideLayouts/slideLayout10.xml" ContentType="application/vnd.openxmlformats-officedocument.presentationml.slideLayout+xml"/>
  <Override PartName="/ppt/tags/tag14.xml" ContentType="application/vnd.openxmlformats-officedocument.presentationml.tags+xml"/>
  <Override PartName="/ppt/tags/tag1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sldIdLst>
    <p:sldId id="256" r:id="rId5"/>
    <p:sldId id="407" r:id="rId6"/>
    <p:sldId id="529" r:id="rId7"/>
    <p:sldId id="535" r:id="rId8"/>
    <p:sldId id="548" r:id="rId9"/>
    <p:sldId id="537" r:id="rId10"/>
    <p:sldId id="539" r:id="rId11"/>
    <p:sldId id="530" r:id="rId12"/>
    <p:sldId id="541" r:id="rId13"/>
    <p:sldId id="549" r:id="rId14"/>
    <p:sldId id="550" r:id="rId15"/>
    <p:sldId id="544" r:id="rId16"/>
    <p:sldId id="551" r:id="rId17"/>
    <p:sldId id="546" r:id="rId18"/>
    <p:sldId id="552" r:id="rId19"/>
    <p:sldId id="553" r:id="rId20"/>
    <p:sldId id="554" r:id="rId21"/>
    <p:sldId id="542" r:id="rId22"/>
  </p:sldIdLst>
  <p:sldSz cx="9144000" cy="6858000" type="screen4x3"/>
  <p:notesSz cx="6794500" cy="9906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9">
          <p15:clr>
            <a:srgbClr val="A4A3A4"/>
          </p15:clr>
        </p15:guide>
        <p15:guide id="2" pos="2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ACF00"/>
    <a:srgbClr val="898689"/>
    <a:srgbClr val="50280F"/>
    <a:srgbClr val="010C12"/>
    <a:srgbClr val="6F6F6F"/>
    <a:srgbClr val="0098C5"/>
    <a:srgbClr val="FF9900"/>
    <a:srgbClr val="585759"/>
    <a:srgbClr val="50250D"/>
    <a:srgbClr val="50260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309" autoAdjust="0"/>
  </p:normalViewPr>
  <p:slideViewPr>
    <p:cSldViewPr snapToGrid="0" snapToObjects="1">
      <p:cViewPr varScale="1">
        <p:scale>
          <a:sx n="65" d="100"/>
          <a:sy n="65" d="100"/>
        </p:scale>
        <p:origin x="-1229" y="-77"/>
      </p:cViewPr>
      <p:guideLst>
        <p:guide orient="horz" pos="2159"/>
        <p:guide pos="2882"/>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A6C136B7-2151-9849-8D65-E0859731AC38}" type="datetimeFigureOut">
              <a:rPr lang="en-US" smtClean="0"/>
              <a:pPr/>
              <a:t>10/3/2018</a:t>
            </a:fld>
            <a:endParaRPr lang="en-US" dirty="0"/>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B470B886-B516-EE4C-86E6-93A16B5DA061}" type="slidenum">
              <a:rPr lang="en-US" smtClean="0"/>
              <a:pPr/>
              <a:t>‹#›</a:t>
            </a:fld>
            <a:endParaRPr lang="en-US" dirty="0"/>
          </a:p>
        </p:txBody>
      </p:sp>
    </p:spTree>
    <p:extLst>
      <p:ext uri="{BB962C8B-B14F-4D97-AF65-F5344CB8AC3E}">
        <p14:creationId xmlns:p14="http://schemas.microsoft.com/office/powerpoint/2010/main" xmlns="" val="42839939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73A80DC0-C4D1-E849-95F1-E29CDD0699CE}" type="slidenum">
              <a:rPr lang="en-US" smtClean="0"/>
              <a:pPr/>
              <a:t>‹#›</a:t>
            </a:fld>
            <a:endParaRPr lang="en-US" dirty="0"/>
          </a:p>
        </p:txBody>
      </p:sp>
      <p:sp>
        <p:nvSpPr>
          <p:cNvPr id="5" name="Rectangle 4"/>
          <p:cNvSpPr/>
          <p:nvPr userDrawn="1"/>
        </p:nvSpPr>
        <p:spPr>
          <a:xfrm>
            <a:off x="0" y="3441108"/>
            <a:ext cx="9144000" cy="3430541"/>
          </a:xfrm>
          <a:prstGeom prst="rect">
            <a:avLst/>
          </a:prstGeom>
          <a:solidFill>
            <a:srgbClr val="0098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803230" y="3869215"/>
            <a:ext cx="7772400" cy="521992"/>
          </a:xfrm>
          <a:noFill/>
        </p:spPr>
        <p:txBody>
          <a:bodyPr>
            <a:normAutofit/>
          </a:bodyPr>
          <a:lstStyle>
            <a:lvl1pPr>
              <a:defRPr b="1"/>
            </a:lvl1pPr>
          </a:lstStyle>
          <a:p>
            <a:pPr algn="r"/>
            <a:r>
              <a:rPr lang="en-US" sz="2400" dirty="0" smtClean="0">
                <a:solidFill>
                  <a:schemeClr val="bg1"/>
                </a:solidFill>
                <a:latin typeface="Century Gothic"/>
                <a:cs typeface="Century Gothic"/>
              </a:rPr>
              <a:t>PRESENTATION TITLE</a:t>
            </a:r>
            <a:endParaRPr lang="en-US" sz="2400" dirty="0">
              <a:solidFill>
                <a:schemeClr val="bg1"/>
              </a:solidFill>
              <a:latin typeface="Century Gothic"/>
              <a:cs typeface="Century Gothic"/>
            </a:endParaRPr>
          </a:p>
        </p:txBody>
      </p:sp>
      <p:sp>
        <p:nvSpPr>
          <p:cNvPr id="7" name="Subtitle 2"/>
          <p:cNvSpPr>
            <a:spLocks noGrp="1"/>
          </p:cNvSpPr>
          <p:nvPr>
            <p:ph type="subTitle" idx="1" hasCustomPrompt="1"/>
          </p:nvPr>
        </p:nvSpPr>
        <p:spPr>
          <a:xfrm>
            <a:off x="1489030" y="4530328"/>
            <a:ext cx="7086600" cy="509277"/>
          </a:xfrm>
          <a:noFill/>
        </p:spPr>
        <p:txBody>
          <a:bodyPr anchor="ctr">
            <a:normAutofit/>
          </a:bodyPr>
          <a:lstStyle>
            <a:lvl1pPr marL="0" indent="0" algn="r">
              <a:buNone/>
              <a:defRPr baseline="0">
                <a:solidFill>
                  <a:schemeClr val="bg1"/>
                </a:solidFill>
              </a:defRPr>
            </a:lvl1pPr>
          </a:lstStyle>
          <a:p>
            <a:pPr algn="r"/>
            <a:r>
              <a:rPr lang="en-US" sz="1800" dirty="0" smtClean="0">
                <a:solidFill>
                  <a:schemeClr val="bg1"/>
                </a:solidFill>
                <a:latin typeface="Century Gothic"/>
                <a:cs typeface="Century Gothic"/>
              </a:rPr>
              <a:t>Directorate / Department Name | Date</a:t>
            </a:r>
            <a:endParaRPr lang="en-US" sz="1800" dirty="0">
              <a:solidFill>
                <a:schemeClr val="bg1"/>
              </a:solidFill>
              <a:latin typeface="Century Gothic"/>
              <a:cs typeface="Century Gothic"/>
            </a:endParaRPr>
          </a:p>
        </p:txBody>
      </p:sp>
      <p:pic>
        <p:nvPicPr>
          <p:cNvPr id="8" name="Picture 7" descr="CCT_Logo_Ext_RGB.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685800" y="689979"/>
            <a:ext cx="5257068" cy="2044416"/>
          </a:xfrm>
          <a:prstGeom prst="rect">
            <a:avLst/>
          </a:prstGeom>
        </p:spPr>
      </p:pic>
      <p:pic>
        <p:nvPicPr>
          <p:cNvPr id="9" name="Picture 8" descr="POL.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0" y="5900540"/>
            <a:ext cx="8575630" cy="482477"/>
          </a:xfrm>
          <a:prstGeom prst="rect">
            <a:avLst/>
          </a:prstGeom>
        </p:spPr>
      </p:pic>
    </p:spTree>
    <p:extLst>
      <p:ext uri="{BB962C8B-B14F-4D97-AF65-F5344CB8AC3E}">
        <p14:creationId xmlns:p14="http://schemas.microsoft.com/office/powerpoint/2010/main" xmlns="" val="24083365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6425"/>
            <a:ext cx="4038600" cy="4432111"/>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6425"/>
            <a:ext cx="4038600" cy="4432111"/>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5" name="Straight Connector 4"/>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7"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36292725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25929"/>
            <a:ext cx="4040188" cy="642093"/>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65691"/>
            <a:ext cx="4040188" cy="37619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3" y="1425929"/>
            <a:ext cx="4041775" cy="642093"/>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065691"/>
            <a:ext cx="4041775" cy="37619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7" name="Straight Connector 6"/>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10"/>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9" name="Footer Placeholder 4"/>
          <p:cNvSpPr>
            <a:spLocks noGrp="1"/>
          </p:cNvSpPr>
          <p:nvPr>
            <p:ph type="ftr" sz="quarter" idx="11"/>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32197478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5" name="Rectangle 4"/>
          <p:cNvSpPr/>
          <p:nvPr userDrawn="1"/>
        </p:nvSpPr>
        <p:spPr>
          <a:xfrm>
            <a:off x="0" y="24"/>
            <a:ext cx="9144000" cy="6857999"/>
          </a:xfrm>
          <a:prstGeom prst="rect">
            <a:avLst/>
          </a:prstGeom>
          <a:solidFill>
            <a:srgbClr val="DC41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6" name="Group 5"/>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45225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8380057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4"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42404187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3"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16156530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Rectangle 9"/>
          <p:cNvSpPr/>
          <p:nvPr userDrawn="1"/>
        </p:nvSpPr>
        <p:spPr>
          <a:xfrm>
            <a:off x="-62" y="3427413"/>
            <a:ext cx="9144000" cy="3430612"/>
          </a:xfrm>
          <a:prstGeom prst="rect">
            <a:avLst/>
          </a:prstGeom>
          <a:solidFill>
            <a:srgbClr val="BAC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CT_Logo_Ext_RGB.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685800" y="689979"/>
            <a:ext cx="5257068" cy="2044416"/>
          </a:xfrm>
          <a:prstGeom prst="rect">
            <a:avLst/>
          </a:prstGeom>
        </p:spPr>
      </p:pic>
      <p:sp>
        <p:nvSpPr>
          <p:cNvPr id="3" name="TextBox 2"/>
          <p:cNvSpPr txBox="1"/>
          <p:nvPr userDrawn="1"/>
        </p:nvSpPr>
        <p:spPr>
          <a:xfrm>
            <a:off x="914401" y="4162568"/>
            <a:ext cx="7383438" cy="461665"/>
          </a:xfrm>
          <a:prstGeom prst="rect">
            <a:avLst/>
          </a:prstGeom>
          <a:noFill/>
        </p:spPr>
        <p:txBody>
          <a:bodyPr wrap="square" rtlCol="0">
            <a:spAutoFit/>
          </a:bodyPr>
          <a:lstStyle/>
          <a:p>
            <a:pPr algn="ctr"/>
            <a:r>
              <a:rPr lang="en-ZA" sz="2400" b="1" dirty="0" smtClean="0">
                <a:solidFill>
                  <a:schemeClr val="bg1"/>
                </a:solidFill>
                <a:latin typeface="Century Gothic" panose="020B0502020202020204" pitchFamily="34" charset="0"/>
              </a:rPr>
              <a:t>Thank You</a:t>
            </a:r>
          </a:p>
        </p:txBody>
      </p:sp>
      <p:pic>
        <p:nvPicPr>
          <p:cNvPr id="1026" name="Picture 2" descr="C:\Users\cavenant\AppData\Local\Microsoft\Windows\Temporary Internet Files\Content.Outlook\NDPO0HNZ\POL_02.png"/>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62" y="5884864"/>
            <a:ext cx="8727744" cy="5202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63667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72649"/>
            <a:ext cx="8229600" cy="46095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866145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62" y="26"/>
            <a:ext cx="9144000" cy="6857999"/>
          </a:xfrm>
          <a:prstGeom prst="rect">
            <a:avLst/>
          </a:prstGeom>
          <a:solidFill>
            <a:srgbClr val="BAC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6" name="Group 5"/>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38353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26723289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userDrawn="1"/>
        </p:nvSpPr>
        <p:spPr>
          <a:xfrm>
            <a:off x="-62" y="26"/>
            <a:ext cx="9144000" cy="68579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6" name="Group 5"/>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50815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14092330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p:cNvSpPr/>
          <p:nvPr userDrawn="1"/>
        </p:nvSpPr>
        <p:spPr>
          <a:xfrm>
            <a:off x="0" y="24"/>
            <a:ext cx="9144000" cy="6857999"/>
          </a:xfrm>
          <a:prstGeom prst="rect">
            <a:avLst/>
          </a:prstGeom>
          <a:solidFill>
            <a:srgbClr val="049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7" name="Group 6"/>
          <p:cNvGrpSpPr/>
          <p:nvPr userDrawn="1"/>
        </p:nvGrpSpPr>
        <p:grpSpPr>
          <a:xfrm>
            <a:off x="568371" y="3466960"/>
            <a:ext cx="8007259" cy="299546"/>
            <a:chOff x="568371" y="6205793"/>
            <a:chExt cx="8007259" cy="299546"/>
          </a:xfrm>
        </p:grpSpPr>
        <p:cxnSp>
          <p:nvCxnSpPr>
            <p:cNvPr id="8" name="Straight Connector 7"/>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055477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9435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568383" y="1074213"/>
            <a:ext cx="8007259"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914095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6" name="Rectangle 5"/>
          <p:cNvSpPr/>
          <p:nvPr userDrawn="1"/>
        </p:nvSpPr>
        <p:spPr>
          <a:xfrm>
            <a:off x="0" y="24"/>
            <a:ext cx="9144000" cy="6857999"/>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130450"/>
            <a:ext cx="7772400" cy="1470025"/>
          </a:xfrm>
        </p:spPr>
        <p:txBody>
          <a:bodyPr/>
          <a:lstStyle>
            <a:lvl1pPr>
              <a:defRPr>
                <a:solidFill>
                  <a:schemeClr val="bg1"/>
                </a:solidFill>
              </a:defRPr>
            </a:lvl1pPr>
          </a:lstStyle>
          <a:p>
            <a:r>
              <a:rPr lang="en-US" dirty="0" smtClean="0"/>
              <a:t>Divider Slide</a:t>
            </a:r>
            <a:endParaRPr lang="en-US" dirty="0"/>
          </a:p>
        </p:txBody>
      </p:sp>
      <p:sp>
        <p:nvSpPr>
          <p:cNvPr id="3" name="Subtitle 2"/>
          <p:cNvSpPr>
            <a:spLocks noGrp="1"/>
          </p:cNvSpPr>
          <p:nvPr>
            <p:ph type="subTitle" idx="1"/>
          </p:nvPr>
        </p:nvSpPr>
        <p:spPr>
          <a:xfrm>
            <a:off x="1371600" y="3886200"/>
            <a:ext cx="6400800" cy="1752600"/>
          </a:xfrm>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8" name="Group 7"/>
          <p:cNvGrpSpPr/>
          <p:nvPr userDrawn="1"/>
        </p:nvGrpSpPr>
        <p:grpSpPr>
          <a:xfrm>
            <a:off x="568371" y="3466960"/>
            <a:ext cx="8007259" cy="299546"/>
            <a:chOff x="568371" y="6205793"/>
            <a:chExt cx="8007259" cy="299546"/>
          </a:xfrm>
        </p:grpSpPr>
        <p:cxnSp>
          <p:nvCxnSpPr>
            <p:cNvPr id="9" name="Straight Connector 8"/>
            <p:cNvCxnSpPr/>
            <p:nvPr/>
          </p:nvCxnSpPr>
          <p:spPr>
            <a:xfrm>
              <a:off x="568371" y="6505339"/>
              <a:ext cx="75403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8103244" y="6205793"/>
              <a:ext cx="472386" cy="29954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1" name="Picture 10" descr="C:\Users\cavenant\AppData\Local\Microsoft\Windows\Temporary Internet Files\Content.Outlook\NDPO0HNZ\CCT_Logo_WhiteOnly.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59305" y="6116691"/>
            <a:ext cx="1596785" cy="5117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22619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69435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72649"/>
            <a:ext cx="8229600" cy="45958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102239" y="5987814"/>
            <a:ext cx="1917627" cy="747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lide Number Placeholder 5"/>
          <p:cNvSpPr>
            <a:spLocks noGrp="1"/>
          </p:cNvSpPr>
          <p:nvPr>
            <p:ph type="sldNum" sz="quarter" idx="4"/>
            <p:custDataLst>
              <p:tags r:id="rId18"/>
            </p:custDataLst>
          </p:nvPr>
        </p:nvSpPr>
        <p:spPr>
          <a:xfrm>
            <a:off x="8378080" y="6468150"/>
            <a:ext cx="514400"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6" name="Footer Placeholder 4"/>
          <p:cNvSpPr>
            <a:spLocks noGrp="1"/>
          </p:cNvSpPr>
          <p:nvPr>
            <p:ph type="ftr" sz="quarter" idx="3"/>
            <p:custDataLst>
              <p:tags r:id="rId19"/>
            </p:custDataLst>
          </p:nvPr>
        </p:nvSpPr>
        <p:spPr>
          <a:xfrm>
            <a:off x="4043080" y="6468150"/>
            <a:ext cx="4138573" cy="230832"/>
          </a:xfrm>
          <a:prstGeom prst="rect">
            <a:avLst/>
          </a:prstGeom>
        </p:spPr>
        <p:txBody>
          <a:bodyPr vert="horz" lIns="0" tIns="72000" rIns="72000" bIns="0" rtlCol="0" anchor="b"/>
          <a:lstStyle>
            <a:lvl1pPr algn="ctr">
              <a:defRPr sz="800">
                <a:solidFill>
                  <a:schemeClr val="accent3"/>
                </a:solidFill>
              </a:defRPr>
            </a:lvl1p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748943825"/>
      </p:ext>
    </p:extLst>
  </p:cSld>
  <p:clrMap bg1="lt1" tx1="dk1" bg2="lt2" tx2="dk2" accent1="accent1" accent2="accent2" accent3="accent3" accent4="accent4" accent5="accent5" accent6="accent6" hlink="hlink" folHlink="folHlink"/>
  <p:sldLayoutIdLst>
    <p:sldLayoutId id="2147483655" r:id="rId1"/>
    <p:sldLayoutId id="2147483650" r:id="rId2"/>
    <p:sldLayoutId id="2147483649" r:id="rId3"/>
    <p:sldLayoutId id="2147483656" r:id="rId4"/>
    <p:sldLayoutId id="2147483664" r:id="rId5"/>
    <p:sldLayoutId id="2147483665" r:id="rId6"/>
    <p:sldLayoutId id="2147483657" r:id="rId7"/>
    <p:sldLayoutId id="2147483658" r:id="rId8"/>
    <p:sldLayoutId id="2147483659" r:id="rId9"/>
    <p:sldLayoutId id="2147483652" r:id="rId10"/>
    <p:sldLayoutId id="2147483653" r:id="rId11"/>
    <p:sldLayoutId id="2147483660" r:id="rId12"/>
    <p:sldLayoutId id="2147483663" r:id="rId13"/>
    <p:sldLayoutId id="2147483667" r:id="rId14"/>
    <p:sldLayoutId id="2147483666" r:id="rId15"/>
    <p:sldLayoutId id="2147483662" r:id="rId16"/>
  </p:sldLayoutIdLst>
  <p:timing>
    <p:tnLst>
      <p:par>
        <p:cTn id="1" dur="indefinite" restart="never" nodeType="tmRoot"/>
      </p:par>
    </p:tnLst>
  </p:timing>
  <p:hf hdr="0" dt="0"/>
  <p:txStyles>
    <p:titleStyle>
      <a:lvl1pPr algn="l" defTabSz="457200" rtl="0" eaLnBrk="1" latinLnBrk="0" hangingPunct="1">
        <a:spcBef>
          <a:spcPct val="0"/>
        </a:spcBef>
        <a:buNone/>
        <a:defRPr sz="2400" b="1" kern="1200">
          <a:solidFill>
            <a:schemeClr val="tx1">
              <a:lumMod val="75000"/>
              <a:lumOff val="25000"/>
            </a:schemeClr>
          </a:solidFill>
          <a:latin typeface="Century Gothic" panose="020B0502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83"/>
            <a:ext cx="9144000" cy="34305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3441108"/>
            <a:ext cx="9144000" cy="3430541"/>
          </a:xfrm>
          <a:prstGeom prst="rect">
            <a:avLst/>
          </a:prstGeom>
          <a:solidFill>
            <a:srgbClr val="0098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684896"/>
            <a:ext cx="7889830" cy="706311"/>
          </a:xfrm>
          <a:noFill/>
        </p:spPr>
        <p:txBody>
          <a:bodyPr>
            <a:normAutofit/>
          </a:bodyPr>
          <a:lstStyle/>
          <a:p>
            <a:pPr algn="r"/>
            <a:r>
              <a:rPr lang="en-US" sz="2400" dirty="0" smtClean="0">
                <a:solidFill>
                  <a:schemeClr val="bg1"/>
                </a:solidFill>
                <a:latin typeface="Century Gothic"/>
                <a:cs typeface="Century Gothic"/>
              </a:rPr>
              <a:t>STREET PEOPLE PROGRAMME</a:t>
            </a:r>
            <a:endParaRPr lang="en-US" sz="2400" dirty="0">
              <a:solidFill>
                <a:schemeClr val="bg1"/>
              </a:solidFill>
              <a:latin typeface="Century Gothic"/>
              <a:cs typeface="Century Gothic"/>
            </a:endParaRPr>
          </a:p>
        </p:txBody>
      </p:sp>
      <p:pic>
        <p:nvPicPr>
          <p:cNvPr id="5" name="Picture 4" descr="CCT_Logo_Ext_RGB.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5800" y="689979"/>
            <a:ext cx="5257068" cy="2044416"/>
          </a:xfrm>
          <a:prstGeom prst="rect">
            <a:avLst/>
          </a:prstGeom>
        </p:spPr>
      </p:pic>
      <p:pic>
        <p:nvPicPr>
          <p:cNvPr id="7" name="Picture 6" descr="POL.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900540"/>
            <a:ext cx="8575630" cy="482477"/>
          </a:xfrm>
          <a:prstGeom prst="rect">
            <a:avLst/>
          </a:prstGeom>
        </p:spPr>
      </p:pic>
      <p:sp>
        <p:nvSpPr>
          <p:cNvPr id="12" name="Subtitle 11"/>
          <p:cNvSpPr>
            <a:spLocks noGrp="1"/>
          </p:cNvSpPr>
          <p:nvPr>
            <p:ph type="subTitle" idx="1"/>
          </p:nvPr>
        </p:nvSpPr>
        <p:spPr>
          <a:xfrm>
            <a:off x="1296537" y="4655678"/>
            <a:ext cx="7279093" cy="767856"/>
          </a:xfrm>
        </p:spPr>
        <p:txBody>
          <a:bodyPr>
            <a:normAutofit fontScale="62500" lnSpcReduction="20000"/>
          </a:bodyPr>
          <a:lstStyle/>
          <a:p>
            <a:endParaRPr lang="en-ZA" dirty="0"/>
          </a:p>
          <a:p>
            <a:endParaRPr lang="en-ZA" dirty="0" smtClean="0"/>
          </a:p>
          <a:p>
            <a:r>
              <a:rPr lang="en-ZA" sz="3600" dirty="0" smtClean="0"/>
              <a:t>Vulnerable </a:t>
            </a:r>
            <a:r>
              <a:rPr lang="en-ZA" sz="3600" dirty="0"/>
              <a:t>Groups and Communities</a:t>
            </a:r>
          </a:p>
          <a:p>
            <a:endParaRPr lang="en-ZA" sz="3600" dirty="0"/>
          </a:p>
          <a:p>
            <a:endParaRPr lang="en-ZA" dirty="0"/>
          </a:p>
          <a:p>
            <a:endParaRPr lang="en-ZA" dirty="0"/>
          </a:p>
        </p:txBody>
      </p:sp>
    </p:spTree>
    <p:extLst>
      <p:ext uri="{BB962C8B-B14F-4D97-AF65-F5344CB8AC3E}">
        <p14:creationId xmlns:p14="http://schemas.microsoft.com/office/powerpoint/2010/main" xmlns="" val="462760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SAFE SPACE FOR STREET PEOPLE BACKGROUND</a:t>
            </a:r>
            <a:endParaRPr lang="en-US" sz="280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1400" dirty="0">
                <a:solidFill>
                  <a:schemeClr val="tx2">
                    <a:lumMod val="50000"/>
                  </a:schemeClr>
                </a:solidFill>
              </a:rPr>
              <a:t>The Social Development Strategy (SDS) identifies street people as </a:t>
            </a:r>
            <a:r>
              <a:rPr lang="en-US" sz="1400" dirty="0">
                <a:solidFill>
                  <a:srgbClr val="660033"/>
                </a:solidFill>
              </a:rPr>
              <a:t>a </a:t>
            </a:r>
            <a:r>
              <a:rPr lang="en-US" sz="1400" b="1" i="1" dirty="0">
                <a:solidFill>
                  <a:srgbClr val="660033"/>
                </a:solidFill>
              </a:rPr>
              <a:t>particularly “vulnerable group that requires assistance to achieve reintegration into communities and access to employment opportunities”.</a:t>
            </a:r>
          </a:p>
          <a:p>
            <a:pPr marL="0" indent="0">
              <a:buNone/>
            </a:pPr>
            <a:endParaRPr lang="en-US" sz="1400" dirty="0" smtClean="0"/>
          </a:p>
          <a:p>
            <a:pPr>
              <a:buFont typeface="Wingdings" panose="05000000000000000000" pitchFamily="2" charset="2"/>
              <a:buChar char="q"/>
            </a:pPr>
            <a:r>
              <a:rPr lang="en-US" sz="1400" dirty="0" smtClean="0"/>
              <a:t>Research conducted in 2015, indicated that there are currently  7383 homeless people</a:t>
            </a:r>
            <a:endParaRPr lang="en-US" sz="1300" dirty="0">
              <a:solidFill>
                <a:prstClr val="black"/>
              </a:solidFill>
            </a:endParaRPr>
          </a:p>
          <a:p>
            <a:pPr lvl="3"/>
            <a:r>
              <a:rPr lang="en-US" sz="1300" b="1" dirty="0">
                <a:solidFill>
                  <a:prstClr val="black"/>
                </a:solidFill>
              </a:rPr>
              <a:t>4862</a:t>
            </a:r>
            <a:r>
              <a:rPr lang="en-US" sz="1300" dirty="0">
                <a:solidFill>
                  <a:prstClr val="black"/>
                </a:solidFill>
              </a:rPr>
              <a:t> people living on the street and </a:t>
            </a:r>
          </a:p>
          <a:p>
            <a:pPr lvl="3"/>
            <a:r>
              <a:rPr lang="en-US" sz="1300" b="1" dirty="0">
                <a:solidFill>
                  <a:prstClr val="black"/>
                </a:solidFill>
              </a:rPr>
              <a:t>2521</a:t>
            </a:r>
            <a:r>
              <a:rPr lang="en-US" sz="1300" dirty="0">
                <a:solidFill>
                  <a:prstClr val="black"/>
                </a:solidFill>
              </a:rPr>
              <a:t> people living in shelters which gives  a</a:t>
            </a:r>
          </a:p>
          <a:p>
            <a:pPr lvl="2">
              <a:buFont typeface="Wingdings" panose="05000000000000000000" pitchFamily="2" charset="2"/>
              <a:buChar char="§"/>
            </a:pPr>
            <a:r>
              <a:rPr lang="en-US" sz="1300" dirty="0">
                <a:solidFill>
                  <a:prstClr val="black"/>
                </a:solidFill>
              </a:rPr>
              <a:t>TOTAL of </a:t>
            </a:r>
            <a:r>
              <a:rPr lang="en-US" sz="1300" b="1" dirty="0">
                <a:solidFill>
                  <a:prstClr val="black"/>
                </a:solidFill>
              </a:rPr>
              <a:t>7383 </a:t>
            </a:r>
            <a:r>
              <a:rPr lang="en-US" sz="1300" dirty="0">
                <a:solidFill>
                  <a:prstClr val="black"/>
                </a:solidFill>
              </a:rPr>
              <a:t>people.  </a:t>
            </a:r>
          </a:p>
          <a:p>
            <a:pPr lvl="2">
              <a:buFont typeface="Wingdings" panose="05000000000000000000" pitchFamily="2" charset="2"/>
              <a:buChar char="§"/>
            </a:pPr>
            <a:r>
              <a:rPr lang="en-US" sz="1300" dirty="0">
                <a:solidFill>
                  <a:prstClr val="black"/>
                </a:solidFill>
              </a:rPr>
              <a:t>The age group of people living on the street is between 18 years and 66 years.</a:t>
            </a:r>
          </a:p>
          <a:p>
            <a:pPr lvl="2">
              <a:buFont typeface="Wingdings" panose="05000000000000000000" pitchFamily="2" charset="2"/>
              <a:buChar char="§"/>
            </a:pPr>
            <a:r>
              <a:rPr lang="en-US" sz="1300" b="1" dirty="0">
                <a:solidFill>
                  <a:prstClr val="black"/>
                </a:solidFill>
              </a:rPr>
              <a:t>79%</a:t>
            </a:r>
            <a:r>
              <a:rPr lang="en-US" sz="1300" dirty="0">
                <a:solidFill>
                  <a:prstClr val="black"/>
                </a:solidFill>
              </a:rPr>
              <a:t> of street people are </a:t>
            </a:r>
            <a:r>
              <a:rPr lang="en-US" sz="1300" b="1" dirty="0">
                <a:solidFill>
                  <a:prstClr val="black"/>
                </a:solidFill>
              </a:rPr>
              <a:t>male </a:t>
            </a:r>
            <a:r>
              <a:rPr lang="en-US" sz="1300" dirty="0">
                <a:solidFill>
                  <a:prstClr val="black"/>
                </a:solidFill>
              </a:rPr>
              <a:t>and  </a:t>
            </a:r>
            <a:r>
              <a:rPr lang="en-US" sz="1300" b="1" dirty="0">
                <a:solidFill>
                  <a:prstClr val="black"/>
                </a:solidFill>
              </a:rPr>
              <a:t>21%</a:t>
            </a:r>
            <a:r>
              <a:rPr lang="en-US" sz="1300" dirty="0">
                <a:solidFill>
                  <a:prstClr val="black"/>
                </a:solidFill>
              </a:rPr>
              <a:t> is </a:t>
            </a:r>
            <a:r>
              <a:rPr lang="en-US" sz="1300" b="1" dirty="0">
                <a:solidFill>
                  <a:prstClr val="black"/>
                </a:solidFill>
              </a:rPr>
              <a:t>female</a:t>
            </a:r>
            <a:r>
              <a:rPr lang="en-US" sz="1400" dirty="0" smtClean="0">
                <a:solidFill>
                  <a:prstClr val="black"/>
                </a:solidFill>
              </a:rPr>
              <a:t>.</a:t>
            </a:r>
          </a:p>
          <a:p>
            <a:pPr>
              <a:buFont typeface="Wingdings" panose="05000000000000000000" pitchFamily="2" charset="2"/>
              <a:buChar char="q"/>
            </a:pPr>
            <a:endParaRPr lang="en-US" sz="1400" dirty="0" smtClean="0">
              <a:solidFill>
                <a:prstClr val="black"/>
              </a:solidFill>
            </a:endParaRPr>
          </a:p>
          <a:p>
            <a:pPr>
              <a:buFont typeface="Wingdings" panose="05000000000000000000" pitchFamily="2" charset="2"/>
              <a:buChar char="q"/>
            </a:pPr>
            <a:r>
              <a:rPr lang="en-US" sz="1400" dirty="0" smtClean="0">
                <a:solidFill>
                  <a:prstClr val="black"/>
                </a:solidFill>
              </a:rPr>
              <a:t>Whilst some persons agree to relocate to shelters, </a:t>
            </a:r>
            <a:r>
              <a:rPr lang="en-US" sz="1400" b="1" dirty="0" smtClean="0">
                <a:solidFill>
                  <a:prstClr val="black"/>
                </a:solidFill>
              </a:rPr>
              <a:t>75%</a:t>
            </a:r>
            <a:r>
              <a:rPr lang="en-US" sz="1400" dirty="0" smtClean="0">
                <a:solidFill>
                  <a:prstClr val="black"/>
                </a:solidFill>
              </a:rPr>
              <a:t> of persons living on the street prefer to remain on the street when offered social assistance to reintegrate into mainstream society.</a:t>
            </a:r>
          </a:p>
          <a:p>
            <a:pPr>
              <a:buFont typeface="Wingdings" panose="05000000000000000000" pitchFamily="2" charset="2"/>
              <a:buChar char="q"/>
            </a:pPr>
            <a:endParaRPr lang="en-US" sz="1400" dirty="0" smtClean="0">
              <a:solidFill>
                <a:prstClr val="black"/>
              </a:solidFill>
            </a:endParaRPr>
          </a:p>
          <a:p>
            <a:pPr>
              <a:buFont typeface="Wingdings" panose="05000000000000000000" pitchFamily="2" charset="2"/>
              <a:buChar char="q"/>
            </a:pPr>
            <a:r>
              <a:rPr lang="en-US" sz="1400" dirty="0" smtClean="0">
                <a:solidFill>
                  <a:prstClr val="black"/>
                </a:solidFill>
              </a:rPr>
              <a:t>The result being that people choosing to live on the street are located in 37 “Hotspot” areas and the consequences of the antisocial behavior often demonstrated in this  population, often result in by-law infringements. </a:t>
            </a:r>
          </a:p>
          <a:p>
            <a:pPr marL="0" indent="0">
              <a:buNone/>
            </a:pPr>
            <a:endParaRPr lang="en-US" sz="1200" dirty="0" smtClean="0"/>
          </a:p>
        </p:txBody>
      </p:sp>
      <p:sp>
        <p:nvSpPr>
          <p:cNvPr id="4" name="Slide Number Placeholder 3"/>
          <p:cNvSpPr>
            <a:spLocks noGrp="1"/>
          </p:cNvSpPr>
          <p:nvPr>
            <p:ph type="sldNum" sz="quarter" idx="4"/>
          </p:nvPr>
        </p:nvSpPr>
        <p:spPr/>
        <p:txBody>
          <a:bodyPr/>
          <a:lstStyle/>
          <a:p>
            <a:fld id="{8406839F-D7A4-4E5D-B93D-768AD4D1DB36}" type="slidenum">
              <a:rPr lang="en-ZA" smtClean="0"/>
              <a:pPr/>
              <a:t>10</a:t>
            </a:fld>
            <a:endParaRPr lang="en-ZA" dirty="0"/>
          </a:p>
        </p:txBody>
      </p:sp>
      <p:sp>
        <p:nvSpPr>
          <p:cNvPr id="5" name="Footer Placeholder 4"/>
          <p:cNvSpPr>
            <a:spLocks noGrp="1"/>
          </p:cNvSpPr>
          <p:nvPr>
            <p:ph type="ftr" sz="quarter" idx="3"/>
          </p:nvPr>
        </p:nvSpPr>
        <p:spPr/>
        <p:txBody>
          <a:body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xmlns="" val="3954349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BACKGROUND</a:t>
            </a:r>
          </a:p>
        </p:txBody>
      </p:sp>
      <p:sp>
        <p:nvSpPr>
          <p:cNvPr id="3" name="Content Placeholder 2"/>
          <p:cNvSpPr>
            <a:spLocks noGrp="1"/>
          </p:cNvSpPr>
          <p:nvPr>
            <p:ph idx="1"/>
          </p:nvPr>
        </p:nvSpPr>
        <p:spPr>
          <a:xfrm>
            <a:off x="457200" y="1187355"/>
            <a:ext cx="8229600" cy="4804012"/>
          </a:xfrm>
        </p:spPr>
        <p:txBody>
          <a:bodyPr/>
          <a:lstStyle/>
          <a:p>
            <a:pPr lvl="0">
              <a:buFont typeface="Wingdings" panose="05000000000000000000" pitchFamily="2" charset="2"/>
              <a:buChar char="q"/>
            </a:pPr>
            <a:r>
              <a:rPr lang="en-US" sz="1400" dirty="0" smtClean="0">
                <a:solidFill>
                  <a:prstClr val="black"/>
                </a:solidFill>
              </a:rPr>
              <a:t>With this it mind, It then became prudent to </a:t>
            </a:r>
            <a:r>
              <a:rPr lang="en-US" sz="1400" b="1" i="1" dirty="0" smtClean="0">
                <a:solidFill>
                  <a:prstClr val="black"/>
                </a:solidFill>
              </a:rPr>
              <a:t>investigate temporary containment measures </a:t>
            </a:r>
            <a:r>
              <a:rPr lang="en-US" sz="1400" dirty="0" smtClean="0">
                <a:solidFill>
                  <a:prstClr val="black"/>
                </a:solidFill>
              </a:rPr>
              <a:t>to address and alleviate the increasing number of by-law infringements currently requiring intervention in the street people population, </a:t>
            </a:r>
            <a:r>
              <a:rPr lang="en-US" sz="1400" b="1" i="1" dirty="0" smtClean="0">
                <a:solidFill>
                  <a:prstClr val="black"/>
                </a:solidFill>
              </a:rPr>
              <a:t>whilst working towards reintegration back into society.</a:t>
            </a:r>
          </a:p>
          <a:p>
            <a:pPr marL="0" lvl="0" indent="0">
              <a:buNone/>
            </a:pPr>
            <a:endParaRPr lang="en-US" sz="800" b="1" i="1" dirty="0" smtClean="0">
              <a:solidFill>
                <a:prstClr val="black"/>
              </a:solidFill>
            </a:endParaRPr>
          </a:p>
          <a:p>
            <a:pPr lvl="0">
              <a:buFont typeface="Wingdings" panose="05000000000000000000" pitchFamily="2" charset="2"/>
              <a:buChar char="q"/>
            </a:pPr>
            <a:r>
              <a:rPr lang="en-US" sz="1400" dirty="0" smtClean="0">
                <a:solidFill>
                  <a:prstClr val="black"/>
                </a:solidFill>
              </a:rPr>
              <a:t>In </a:t>
            </a:r>
            <a:r>
              <a:rPr lang="en-US" sz="1400" dirty="0">
                <a:solidFill>
                  <a:prstClr val="black"/>
                </a:solidFill>
              </a:rPr>
              <a:t>the Mayor’s </a:t>
            </a:r>
            <a:r>
              <a:rPr lang="en-US" sz="1400" b="1" i="1" dirty="0" err="1">
                <a:solidFill>
                  <a:prstClr val="black"/>
                </a:solidFill>
              </a:rPr>
              <a:t>unblockage</a:t>
            </a:r>
            <a:r>
              <a:rPr lang="en-US" sz="1400" b="1" i="1" dirty="0">
                <a:solidFill>
                  <a:prstClr val="black"/>
                </a:solidFill>
              </a:rPr>
              <a:t> meeting in September 2016</a:t>
            </a:r>
            <a:r>
              <a:rPr lang="en-US" sz="1400" dirty="0">
                <a:solidFill>
                  <a:prstClr val="black"/>
                </a:solidFill>
              </a:rPr>
              <a:t>, an instruction was issued to create </a:t>
            </a:r>
            <a:r>
              <a:rPr lang="en-US" sz="1400" b="1" dirty="0">
                <a:solidFill>
                  <a:prstClr val="black"/>
                </a:solidFill>
              </a:rPr>
              <a:t>8 safe spaces </a:t>
            </a:r>
            <a:r>
              <a:rPr lang="en-US" sz="1400" dirty="0">
                <a:solidFill>
                  <a:prstClr val="black"/>
                </a:solidFill>
              </a:rPr>
              <a:t>across the </a:t>
            </a:r>
            <a:r>
              <a:rPr lang="en-US" sz="1400" dirty="0" err="1">
                <a:solidFill>
                  <a:prstClr val="black"/>
                </a:solidFill>
              </a:rPr>
              <a:t>metropole</a:t>
            </a:r>
            <a:r>
              <a:rPr lang="en-US" sz="1400" dirty="0">
                <a:solidFill>
                  <a:prstClr val="black"/>
                </a:solidFill>
              </a:rPr>
              <a:t>.</a:t>
            </a:r>
          </a:p>
          <a:p>
            <a:pPr lvl="0">
              <a:buFont typeface="Wingdings" panose="05000000000000000000" pitchFamily="2" charset="2"/>
              <a:buChar char="q"/>
            </a:pPr>
            <a:endParaRPr lang="en-US" sz="900" dirty="0">
              <a:solidFill>
                <a:prstClr val="black"/>
              </a:solidFill>
            </a:endParaRPr>
          </a:p>
          <a:p>
            <a:pPr lvl="0">
              <a:buFont typeface="Wingdings" panose="05000000000000000000" pitchFamily="2" charset="2"/>
              <a:buChar char="q"/>
            </a:pPr>
            <a:r>
              <a:rPr lang="en-US" sz="1400" dirty="0">
                <a:solidFill>
                  <a:prstClr val="black"/>
                </a:solidFill>
              </a:rPr>
              <a:t>A process of identification of possible sites then ensued as well as engagement with people living </a:t>
            </a:r>
            <a:r>
              <a:rPr lang="en-US" sz="1400" dirty="0" smtClean="0">
                <a:solidFill>
                  <a:prstClr val="black"/>
                </a:solidFill>
              </a:rPr>
              <a:t>on the street to determine what their needs are and what could potentially be a response to their needs.</a:t>
            </a:r>
          </a:p>
          <a:p>
            <a:pPr lvl="0">
              <a:buFont typeface="Wingdings" panose="05000000000000000000" pitchFamily="2" charset="2"/>
              <a:buChar char="q"/>
            </a:pPr>
            <a:endParaRPr lang="en-US" sz="1400" dirty="0">
              <a:solidFill>
                <a:prstClr val="black"/>
              </a:solidFill>
            </a:endParaRPr>
          </a:p>
          <a:p>
            <a:pPr lvl="0">
              <a:buFont typeface="Wingdings" panose="05000000000000000000" pitchFamily="2" charset="2"/>
              <a:buChar char="q"/>
            </a:pPr>
            <a:r>
              <a:rPr lang="en-US" sz="1400" dirty="0" smtClean="0">
                <a:solidFill>
                  <a:prstClr val="black"/>
                </a:solidFill>
              </a:rPr>
              <a:t>People living on the street identified the following needs:</a:t>
            </a:r>
          </a:p>
          <a:p>
            <a:pPr lvl="1">
              <a:buFont typeface="Wingdings" panose="05000000000000000000" pitchFamily="2" charset="2"/>
              <a:buChar char="ü"/>
            </a:pPr>
            <a:r>
              <a:rPr lang="en-US" sz="1400" dirty="0" smtClean="0">
                <a:solidFill>
                  <a:prstClr val="black"/>
                </a:solidFill>
              </a:rPr>
              <a:t>Safe space to sleep at night</a:t>
            </a:r>
          </a:p>
          <a:p>
            <a:pPr lvl="1">
              <a:buFont typeface="Wingdings" panose="05000000000000000000" pitchFamily="2" charset="2"/>
              <a:buChar char="ü"/>
            </a:pPr>
            <a:r>
              <a:rPr lang="en-US" sz="1400" dirty="0" smtClean="0">
                <a:solidFill>
                  <a:prstClr val="black"/>
                </a:solidFill>
              </a:rPr>
              <a:t>Space to store their belongings at night </a:t>
            </a:r>
          </a:p>
          <a:p>
            <a:pPr lvl="1">
              <a:buFont typeface="Wingdings" panose="05000000000000000000" pitchFamily="2" charset="2"/>
              <a:buChar char="ü"/>
            </a:pPr>
            <a:r>
              <a:rPr lang="en-US" sz="1400" dirty="0" smtClean="0">
                <a:solidFill>
                  <a:prstClr val="black"/>
                </a:solidFill>
              </a:rPr>
              <a:t>Ablution facilities </a:t>
            </a:r>
          </a:p>
          <a:p>
            <a:pPr lvl="1">
              <a:buFont typeface="Wingdings" panose="05000000000000000000" pitchFamily="2" charset="2"/>
              <a:buChar char="ü"/>
            </a:pPr>
            <a:r>
              <a:rPr lang="en-US" sz="1400" dirty="0" smtClean="0">
                <a:solidFill>
                  <a:prstClr val="black"/>
                </a:solidFill>
              </a:rPr>
              <a:t>Space to cook their food so that they don’t make fires on the street</a:t>
            </a:r>
          </a:p>
          <a:p>
            <a:pPr lvl="1">
              <a:buFont typeface="Wingdings" panose="05000000000000000000" pitchFamily="2" charset="2"/>
              <a:buChar char="ü"/>
            </a:pPr>
            <a:r>
              <a:rPr lang="en-US" sz="1400" dirty="0" smtClean="0">
                <a:solidFill>
                  <a:prstClr val="black"/>
                </a:solidFill>
              </a:rPr>
              <a:t>Space to wash their clothes</a:t>
            </a:r>
            <a:endParaRPr lang="en-US" sz="1400" dirty="0">
              <a:solidFill>
                <a:prstClr val="black"/>
              </a:solidFill>
            </a:endParaRPr>
          </a:p>
          <a:p>
            <a:pPr marL="0" indent="0">
              <a:buNone/>
            </a:pPr>
            <a:endParaRPr lang="en-US"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11</a:t>
            </a:fld>
            <a:endParaRPr lang="en-ZA" dirty="0"/>
          </a:p>
        </p:txBody>
      </p:sp>
      <p:sp>
        <p:nvSpPr>
          <p:cNvPr id="5" name="Footer Placeholder 4"/>
          <p:cNvSpPr>
            <a:spLocks noGrp="1"/>
          </p:cNvSpPr>
          <p:nvPr>
            <p:ph type="ftr" sz="quarter" idx="3"/>
          </p:nvPr>
        </p:nvSpPr>
        <p:spPr/>
        <p:txBody>
          <a:body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4221182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BENEFITS OF A SAFE SPACE FOR HOMELESS PEOPLE</a:t>
            </a:r>
            <a:br>
              <a:rPr lang="en-ZA" dirty="0" smtClean="0"/>
            </a:br>
            <a:endParaRPr lang="en-ZA" dirty="0"/>
          </a:p>
        </p:txBody>
      </p:sp>
      <p:sp>
        <p:nvSpPr>
          <p:cNvPr id="3" name="Content Placeholder 2"/>
          <p:cNvSpPr>
            <a:spLocks noGrp="1"/>
          </p:cNvSpPr>
          <p:nvPr>
            <p:ph idx="1"/>
          </p:nvPr>
        </p:nvSpPr>
        <p:spPr/>
        <p:txBody>
          <a:bodyPr>
            <a:normAutofit/>
          </a:bodyPr>
          <a:lstStyle/>
          <a:p>
            <a:pPr marL="0" indent="0">
              <a:buNone/>
            </a:pPr>
            <a:endParaRPr lang="en-ZA" dirty="0"/>
          </a:p>
          <a:p>
            <a:pPr lvl="0"/>
            <a:r>
              <a:rPr lang="en-ZA" dirty="0"/>
              <a:t>Most shelters are at maximum capacity, the safe space will provide a controlled </a:t>
            </a:r>
            <a:r>
              <a:rPr lang="en-ZA" dirty="0" smtClean="0"/>
              <a:t>transition area </a:t>
            </a:r>
            <a:r>
              <a:rPr lang="en-ZA" dirty="0"/>
              <a:t>for up to 230 </a:t>
            </a:r>
            <a:r>
              <a:rPr lang="en-ZA" dirty="0" smtClean="0"/>
              <a:t>street people in </a:t>
            </a:r>
            <a:r>
              <a:rPr lang="en-ZA" dirty="0"/>
              <a:t>the CBD</a:t>
            </a:r>
          </a:p>
          <a:p>
            <a:pPr lvl="0"/>
            <a:r>
              <a:rPr lang="en-ZA" dirty="0"/>
              <a:t>Provides a drug free/alcohol free/weapon free safe space for homeless persons </a:t>
            </a:r>
          </a:p>
          <a:p>
            <a:pPr lvl="0"/>
            <a:r>
              <a:rPr lang="en-ZA" dirty="0"/>
              <a:t>May reduce the amount of temporary shelters and accumulated waste in </a:t>
            </a:r>
            <a:r>
              <a:rPr lang="en-ZA" dirty="0" smtClean="0"/>
              <a:t>Cape Town</a:t>
            </a:r>
            <a:endParaRPr lang="en-ZA" dirty="0"/>
          </a:p>
          <a:p>
            <a:pPr lvl="0"/>
            <a:r>
              <a:rPr lang="en-ZA" dirty="0"/>
              <a:t>May reduce the amount of joint operations with Law Enforcement to remove temporary shelters, saving on manpower and resources cost</a:t>
            </a:r>
          </a:p>
          <a:p>
            <a:pPr lvl="0"/>
            <a:r>
              <a:rPr lang="en-ZA" dirty="0" smtClean="0"/>
              <a:t>Provision of </a:t>
            </a:r>
            <a:r>
              <a:rPr lang="en-ZA" dirty="0"/>
              <a:t>social services and psychosocial support which may </a:t>
            </a:r>
            <a:r>
              <a:rPr lang="en-ZA" dirty="0" smtClean="0"/>
              <a:t>increase </a:t>
            </a:r>
            <a:r>
              <a:rPr lang="en-ZA" dirty="0"/>
              <a:t>the </a:t>
            </a:r>
            <a:r>
              <a:rPr lang="en-ZA" dirty="0" smtClean="0"/>
              <a:t>numbers reunified </a:t>
            </a:r>
            <a:r>
              <a:rPr lang="en-ZA" dirty="0"/>
              <a:t>with families or their community</a:t>
            </a:r>
          </a:p>
          <a:p>
            <a:pPr lvl="0"/>
            <a:r>
              <a:rPr lang="en-ZA" dirty="0"/>
              <a:t>Provides the opportunity for </a:t>
            </a:r>
            <a:r>
              <a:rPr lang="en-ZA" dirty="0" smtClean="0"/>
              <a:t>street people to </a:t>
            </a:r>
            <a:r>
              <a:rPr lang="en-ZA" dirty="0"/>
              <a:t>take part in EPWP programmes therefore reducing begging/aggressive begging  on the street </a:t>
            </a:r>
            <a:endParaRPr lang="en-ZA" dirty="0" smtClean="0"/>
          </a:p>
          <a:p>
            <a:pPr lvl="0"/>
            <a:r>
              <a:rPr lang="en-ZA" dirty="0" smtClean="0"/>
              <a:t>Reduces </a:t>
            </a:r>
            <a:r>
              <a:rPr lang="en-ZA" dirty="0"/>
              <a:t>the amount of human waste in and around the </a:t>
            </a:r>
            <a:r>
              <a:rPr lang="en-ZA" dirty="0" smtClean="0"/>
              <a:t>City</a:t>
            </a:r>
            <a:endParaRPr lang="en-ZA" dirty="0"/>
          </a:p>
          <a:p>
            <a:pPr lvl="0"/>
            <a:r>
              <a:rPr lang="en-ZA" dirty="0" smtClean="0"/>
              <a:t>Provides </a:t>
            </a:r>
            <a:r>
              <a:rPr lang="en-ZA" dirty="0"/>
              <a:t>a contained space for NGO’s to offer services to homeless people</a:t>
            </a:r>
          </a:p>
          <a:p>
            <a:endParaRPr lang="en-ZA"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12</a:t>
            </a:fld>
            <a:endParaRPr lang="en-ZA" dirty="0"/>
          </a:p>
        </p:txBody>
      </p:sp>
      <p:sp>
        <p:nvSpPr>
          <p:cNvPr id="5" name="Footer Placeholder 4"/>
          <p:cNvSpPr>
            <a:spLocks noGrp="1"/>
          </p:cNvSpPr>
          <p:nvPr>
            <p:ph type="ftr" sz="quarter" idx="3"/>
          </p:nvPr>
        </p:nvSpPr>
        <p:spPr/>
        <p:txBody>
          <a:body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2479143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of Culemborg Safe Space for Street People</a:t>
            </a:r>
            <a:endParaRPr lang="en-ZA" dirty="0"/>
          </a:p>
        </p:txBody>
      </p:sp>
      <p:sp>
        <p:nvSpPr>
          <p:cNvPr id="3" name="Content Placeholder 2"/>
          <p:cNvSpPr>
            <a:spLocks noGrp="1"/>
          </p:cNvSpPr>
          <p:nvPr>
            <p:ph idx="1"/>
          </p:nvPr>
        </p:nvSpPr>
        <p:spPr/>
        <p:txBody>
          <a:bodyPr/>
          <a:lstStyle/>
          <a:p>
            <a:r>
              <a:rPr lang="en-US" dirty="0" smtClean="0"/>
              <a:t>The site is under the Culemborg Bridge along Old Marine Drive </a:t>
            </a:r>
            <a:r>
              <a:rPr lang="en-US" dirty="0" err="1" smtClean="0"/>
              <a:t>Roggebaai</a:t>
            </a:r>
            <a:endParaRPr lang="en-US" dirty="0" smtClean="0"/>
          </a:p>
          <a:p>
            <a:r>
              <a:rPr lang="en-US" dirty="0" smtClean="0"/>
              <a:t>The space was opened on 29 June2018</a:t>
            </a:r>
          </a:p>
          <a:p>
            <a:r>
              <a:rPr lang="en-US" dirty="0" smtClean="0"/>
              <a:t>We accommodated 15 street people from 29 June to 17 July to test the intake system</a:t>
            </a:r>
          </a:p>
          <a:p>
            <a:r>
              <a:rPr lang="en-US" dirty="0" smtClean="0"/>
              <a:t>The site was launched on 17th July</a:t>
            </a:r>
          </a:p>
          <a:p>
            <a:r>
              <a:rPr lang="en-US" dirty="0" smtClean="0"/>
              <a:t>There are currently 55 street people using the space</a:t>
            </a:r>
          </a:p>
          <a:p>
            <a:r>
              <a:rPr lang="en-US" dirty="0" smtClean="0"/>
              <a:t>The site will be fully operational by the end of August</a:t>
            </a:r>
          </a:p>
          <a:p>
            <a:endParaRPr lang="en-US" dirty="0"/>
          </a:p>
          <a:p>
            <a:r>
              <a:rPr lang="en-US" dirty="0" smtClean="0"/>
              <a:t>Services include:</a:t>
            </a:r>
          </a:p>
          <a:p>
            <a:endParaRPr lang="en-US" dirty="0"/>
          </a:p>
          <a:p>
            <a:r>
              <a:rPr lang="en-US" dirty="0" smtClean="0"/>
              <a:t>City Health and Matrix programmes</a:t>
            </a:r>
          </a:p>
          <a:p>
            <a:r>
              <a:rPr lang="en-US" dirty="0" smtClean="0"/>
              <a:t>Social services</a:t>
            </a:r>
          </a:p>
          <a:p>
            <a:r>
              <a:rPr lang="en-US" dirty="0" smtClean="0"/>
              <a:t>Reunification programme</a:t>
            </a:r>
          </a:p>
          <a:p>
            <a:r>
              <a:rPr lang="en-US" dirty="0" smtClean="0"/>
              <a:t>EPWP opportunities</a:t>
            </a:r>
          </a:p>
          <a:p>
            <a:r>
              <a:rPr lang="en-US" dirty="0" smtClean="0"/>
              <a:t>Skills Development opportunities</a:t>
            </a:r>
          </a:p>
          <a:p>
            <a:endParaRPr lang="en-US" dirty="0" smtClean="0"/>
          </a:p>
          <a:p>
            <a:endParaRPr lang="en-US" dirty="0" smtClean="0"/>
          </a:p>
          <a:p>
            <a:endParaRPr lang="en-US" dirty="0" smtClean="0"/>
          </a:p>
          <a:p>
            <a:endParaRPr lang="en-US" dirty="0"/>
          </a:p>
          <a:p>
            <a:pPr>
              <a:buFont typeface="Wingdings" panose="05000000000000000000" pitchFamily="2" charset="2"/>
              <a:buChar char="Ø"/>
            </a:pPr>
            <a:endParaRPr lang="en-ZA"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13</a:t>
            </a:fld>
            <a:endParaRPr lang="en-ZA" dirty="0"/>
          </a:p>
        </p:txBody>
      </p:sp>
      <p:sp>
        <p:nvSpPr>
          <p:cNvPr id="5" name="Footer Placeholder 4"/>
          <p:cNvSpPr>
            <a:spLocks noGrp="1"/>
          </p:cNvSpPr>
          <p:nvPr>
            <p:ph type="ftr" sz="quarter" idx="3"/>
          </p:nvPr>
        </p:nvSpPr>
        <p:spPr/>
        <p:txBody>
          <a:body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xmlns="" val="3091193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Culemborg space before construction</a:t>
            </a:r>
            <a:endParaRPr lang="en-ZA"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14</a:t>
            </a:fld>
            <a:endParaRPr lang="en-ZA" dirty="0"/>
          </a:p>
        </p:txBody>
      </p:sp>
      <p:sp>
        <p:nvSpPr>
          <p:cNvPr id="5" name="Footer Placeholder 4"/>
          <p:cNvSpPr>
            <a:spLocks noGrp="1"/>
          </p:cNvSpPr>
          <p:nvPr>
            <p:ph type="ftr" sz="quarter" idx="3"/>
          </p:nvPr>
        </p:nvSpPr>
        <p:spPr/>
        <p:txBody>
          <a:bodyPr/>
          <a:lstStyle/>
          <a:p>
            <a:r>
              <a:rPr lang="en-ZA" dirty="0" smtClean="0"/>
              <a:t>Go to Insert &gt; Header &amp; Footer &gt; Enter presentation name into footer field</a:t>
            </a:r>
            <a:endParaRPr lang="en-GB" dirty="0"/>
          </a:p>
        </p:txBody>
      </p:sp>
      <p:pic>
        <p:nvPicPr>
          <p:cNvPr id="6" name="Content Placeholder 5" descr="C:\Users\akriel2\Desktop\work\Daily 2017\04 April\13-04-2017\DSC_0413.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8731" y="1143000"/>
            <a:ext cx="3783155" cy="2268278"/>
          </a:xfrm>
          <a:prstGeom prst="rect">
            <a:avLst/>
          </a:prstGeom>
          <a:noFill/>
          <a:ln>
            <a:noFill/>
          </a:ln>
        </p:spPr>
      </p:pic>
      <p:pic>
        <p:nvPicPr>
          <p:cNvPr id="7" name="Picture 6" descr="C:\Users\akriel2\Desktop\work\Daily 2017\04 April\12-04-2017\DSC_045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8563" y="1143000"/>
            <a:ext cx="4006351" cy="2242455"/>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93637" y="3551237"/>
            <a:ext cx="4084443" cy="2300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C:\Users\akriel2\Desktop\work\Daily 2017\04 April\13-04-2017\DSC_0423.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7230" y="3551237"/>
            <a:ext cx="3784656" cy="2300516"/>
          </a:xfrm>
          <a:prstGeom prst="rect">
            <a:avLst/>
          </a:prstGeom>
          <a:noFill/>
          <a:ln>
            <a:noFill/>
          </a:ln>
        </p:spPr>
      </p:pic>
    </p:spTree>
    <p:extLst>
      <p:ext uri="{BB962C8B-B14F-4D97-AF65-F5344CB8AC3E}">
        <p14:creationId xmlns:p14="http://schemas.microsoft.com/office/powerpoint/2010/main" xmlns="" val="2238993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prep</a:t>
            </a:r>
            <a:endParaRPr lang="en-ZA"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15</a:t>
            </a:fld>
            <a:endParaRPr lang="en-ZA" dirty="0"/>
          </a:p>
        </p:txBody>
      </p:sp>
      <p:sp>
        <p:nvSpPr>
          <p:cNvPr id="5" name="Footer Placeholder 4"/>
          <p:cNvSpPr>
            <a:spLocks noGrp="1"/>
          </p:cNvSpPr>
          <p:nvPr>
            <p:ph type="ftr" sz="quarter" idx="3"/>
          </p:nvPr>
        </p:nvSpPr>
        <p:spPr/>
        <p:txBody>
          <a:bodyPr/>
          <a:lstStyle/>
          <a:p>
            <a:r>
              <a:rPr lang="en-ZA" smtClean="0"/>
              <a:t>Go to Insert &gt; Header &amp; Footer &gt; Enter presentation name into footer field</a:t>
            </a:r>
            <a:endParaRPr lang="en-GB" dirty="0"/>
          </a:p>
        </p:txBody>
      </p:sp>
      <p:pic>
        <p:nvPicPr>
          <p:cNvPr id="1026" name="Picture 2" descr="C:\Users\LFrost2\Pictures\SAFE SPACES\IMG-20180503-WA0003.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32173" y="1273176"/>
            <a:ext cx="2925736" cy="2194302"/>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LFrost2\Pictures\SAFE SPACES\IMG-20180622-WA000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68300" y="1273144"/>
            <a:ext cx="2859889" cy="214491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LFrost2\Pictures\SAFE SPACES\IMG-20180622-WA0004.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65152" y="1166640"/>
            <a:ext cx="2105874" cy="2807832"/>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LFrost2\Pictures\SAFE SPACES\IMG-20180623-WA0001.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32173" y="3624827"/>
            <a:ext cx="2305616" cy="307415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LFrost2\Pictures\SAFE SPACES\IMG-20180628-WA0002.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529593" y="3624827"/>
            <a:ext cx="3949864" cy="2223712"/>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LFrost2\Pictures\SAFE SPACES\IMG-20180628-WA0006.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479457" y="3624827"/>
            <a:ext cx="2096773" cy="37418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523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FIRST CLIENTS</a:t>
            </a:r>
            <a:endParaRPr lang="en-ZA"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16</a:t>
            </a:fld>
            <a:endParaRPr lang="en-ZA" dirty="0"/>
          </a:p>
        </p:txBody>
      </p:sp>
      <p:sp>
        <p:nvSpPr>
          <p:cNvPr id="5" name="Footer Placeholder 4"/>
          <p:cNvSpPr>
            <a:spLocks noGrp="1"/>
          </p:cNvSpPr>
          <p:nvPr>
            <p:ph type="ftr" sz="quarter" idx="3"/>
          </p:nvPr>
        </p:nvSpPr>
        <p:spPr/>
        <p:txBody>
          <a:bodyPr/>
          <a:lstStyle/>
          <a:p>
            <a:r>
              <a:rPr lang="en-ZA" smtClean="0"/>
              <a:t>Go to Insert &gt; Header &amp; Footer &gt; Enter presentation name into footer field</a:t>
            </a:r>
            <a:endParaRPr lang="en-GB" dirty="0"/>
          </a:p>
        </p:txBody>
      </p:sp>
      <p:pic>
        <p:nvPicPr>
          <p:cNvPr id="2050" name="Picture 2" descr="C:\Users\LFrost2\Pictures\SAFE SPACES\20180717_170142.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249377" y="1085465"/>
            <a:ext cx="6862527" cy="51468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1096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a:t>
            </a:r>
            <a:endParaRPr lang="en-ZA"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17</a:t>
            </a:fld>
            <a:endParaRPr lang="en-ZA" dirty="0"/>
          </a:p>
        </p:txBody>
      </p:sp>
      <p:sp>
        <p:nvSpPr>
          <p:cNvPr id="5" name="Footer Placeholder 4"/>
          <p:cNvSpPr>
            <a:spLocks noGrp="1"/>
          </p:cNvSpPr>
          <p:nvPr>
            <p:ph type="ftr" sz="quarter" idx="3"/>
          </p:nvPr>
        </p:nvSpPr>
        <p:spPr/>
        <p:txBody>
          <a:bodyPr/>
          <a:lstStyle/>
          <a:p>
            <a:r>
              <a:rPr lang="en-ZA" smtClean="0"/>
              <a:t>Go to Insert &gt; Header &amp; Footer &gt; Enter presentation name into footer field</a:t>
            </a:r>
            <a:endParaRPr lang="en-GB" dirty="0"/>
          </a:p>
        </p:txBody>
      </p:sp>
      <p:pic>
        <p:nvPicPr>
          <p:cNvPr id="3074" name="Picture 2" descr="C:\Users\LFrost2\Pictures\SAFE SPACES\_BES3757.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109752" y="1273175"/>
            <a:ext cx="6924495" cy="46085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3526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090" y="5133848"/>
            <a:ext cx="7847463" cy="369332"/>
          </a:xfrm>
          <a:prstGeom prst="rect">
            <a:avLst/>
          </a:prstGeom>
          <a:noFill/>
        </p:spPr>
        <p:txBody>
          <a:bodyPr wrap="square" rtlCol="0">
            <a:spAutoFit/>
          </a:bodyPr>
          <a:lstStyle/>
          <a:p>
            <a:pPr algn="ctr"/>
            <a:r>
              <a:rPr lang="en-ZA" sz="1800" b="1" dirty="0" smtClean="0">
                <a:solidFill>
                  <a:schemeClr val="bg1"/>
                </a:solidFill>
                <a:latin typeface="Century Gothic" panose="020B0502020202020204" pitchFamily="34" charset="0"/>
              </a:rPr>
              <a:t>For queries</a:t>
            </a:r>
            <a:r>
              <a:rPr lang="en-ZA" sz="1800" b="1" baseline="0" dirty="0" smtClean="0">
                <a:solidFill>
                  <a:schemeClr val="bg1"/>
                </a:solidFill>
                <a:latin typeface="Century Gothic" panose="020B0502020202020204" pitchFamily="34" charset="0"/>
              </a:rPr>
              <a:t> contact</a:t>
            </a:r>
            <a:r>
              <a:rPr lang="en-ZA" sz="1800" b="1" dirty="0" smtClean="0">
                <a:solidFill>
                  <a:schemeClr val="bg1"/>
                </a:solidFill>
                <a:latin typeface="Century Gothic" panose="020B0502020202020204" pitchFamily="34" charset="0"/>
              </a:rPr>
              <a:t> Lorraine</a:t>
            </a:r>
            <a:r>
              <a:rPr lang="en-ZA" b="1" dirty="0" smtClean="0">
                <a:solidFill>
                  <a:schemeClr val="bg1"/>
                </a:solidFill>
                <a:latin typeface="Century Gothic" panose="020B0502020202020204" pitchFamily="34" charset="0"/>
              </a:rPr>
              <a:t>.Frost</a:t>
            </a:r>
            <a:r>
              <a:rPr lang="en-ZA" sz="1800" b="1" baseline="0" dirty="0" smtClean="0">
                <a:solidFill>
                  <a:schemeClr val="bg1"/>
                </a:solidFill>
                <a:latin typeface="Century Gothic" panose="020B0502020202020204" pitchFamily="34" charset="0"/>
              </a:rPr>
              <a:t>@capetown.gov.za</a:t>
            </a:r>
            <a:endParaRPr lang="en-ZA" sz="1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xmlns="" val="1317335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8433" y="0"/>
            <a:ext cx="8007824" cy="1717084"/>
          </a:xfrm>
        </p:spPr>
        <p:txBody>
          <a:bodyPr/>
          <a:lstStyle/>
          <a:p>
            <a:r>
              <a:rPr lang="en-ZA" dirty="0" smtClean="0"/>
              <a:t>Introduction –Street Peoples Programme</a:t>
            </a:r>
            <a:endParaRPr lang="en-ZA" dirty="0"/>
          </a:p>
        </p:txBody>
      </p:sp>
      <p:sp>
        <p:nvSpPr>
          <p:cNvPr id="3" name="Subtitle 2"/>
          <p:cNvSpPr>
            <a:spLocks noGrp="1"/>
          </p:cNvSpPr>
          <p:nvPr>
            <p:ph type="subTitle" idx="1"/>
          </p:nvPr>
        </p:nvSpPr>
        <p:spPr>
          <a:xfrm>
            <a:off x="1371600" y="3258403"/>
            <a:ext cx="6400800" cy="1752600"/>
          </a:xfrm>
        </p:spPr>
        <p:txBody>
          <a:bodyPr/>
          <a:lstStyle/>
          <a:p>
            <a:endParaRPr lang="en-ZA"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239137"/>
            <a:ext cx="9144000" cy="4379726"/>
          </a:xfrm>
          <a:prstGeom prst="rect">
            <a:avLst/>
          </a:prstGeom>
        </p:spPr>
      </p:pic>
    </p:spTree>
    <p:extLst>
      <p:ext uri="{BB962C8B-B14F-4D97-AF65-F5344CB8AC3E}">
        <p14:creationId xmlns:p14="http://schemas.microsoft.com/office/powerpoint/2010/main" xmlns="" val="2894431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INTRODUCTION</a:t>
            </a:r>
            <a:endParaRPr lang="en-ZA" dirty="0"/>
          </a:p>
        </p:txBody>
      </p:sp>
      <p:sp>
        <p:nvSpPr>
          <p:cNvPr id="5" name="Content Placeholder 4"/>
          <p:cNvSpPr>
            <a:spLocks noGrp="1"/>
          </p:cNvSpPr>
          <p:nvPr>
            <p:ph idx="1"/>
          </p:nvPr>
        </p:nvSpPr>
        <p:spPr/>
        <p:txBody>
          <a:bodyPr>
            <a:normAutofit fontScale="92500" lnSpcReduction="20000"/>
          </a:bodyPr>
          <a:lstStyle/>
          <a:p>
            <a:pPr marL="0" indent="0">
              <a:buNone/>
            </a:pPr>
            <a:r>
              <a:rPr lang="en-ZA" dirty="0" smtClean="0"/>
              <a:t>The street people programme was introduced to help persons living and surviving on the streets of the City. The programmes aims to facilitate a developmental approach in addressing the needs of street people.</a:t>
            </a:r>
          </a:p>
          <a:p>
            <a:pPr marL="0" indent="0">
              <a:buNone/>
            </a:pPr>
            <a:endParaRPr lang="en-ZA" dirty="0"/>
          </a:p>
          <a:p>
            <a:pPr marL="0" indent="0">
              <a:buNone/>
            </a:pPr>
            <a:r>
              <a:rPr lang="en-ZA" dirty="0" smtClean="0"/>
              <a:t>We aim to restore a sense of human dignity amongst the people we engage with.  </a:t>
            </a:r>
          </a:p>
          <a:p>
            <a:pPr marL="0" indent="0">
              <a:buNone/>
            </a:pPr>
            <a:endParaRPr lang="en-ZA" dirty="0"/>
          </a:p>
          <a:p>
            <a:pPr marL="0" indent="0">
              <a:buNone/>
            </a:pPr>
            <a:r>
              <a:rPr lang="en-ZA" dirty="0" smtClean="0"/>
              <a:t>Services include:</a:t>
            </a:r>
          </a:p>
          <a:p>
            <a:r>
              <a:rPr lang="en-ZA" dirty="0" smtClean="0"/>
              <a:t>relocation of street people to various shelters in the City and to newly launched Culemborg Safe Space for Street a People</a:t>
            </a:r>
          </a:p>
          <a:p>
            <a:r>
              <a:rPr lang="en-ZA" dirty="0" smtClean="0"/>
              <a:t>reunification of street people back into their family and community of origin</a:t>
            </a:r>
          </a:p>
          <a:p>
            <a:r>
              <a:rPr lang="en-US" dirty="0" smtClean="0"/>
              <a:t>assistance with access to ID’s and grants</a:t>
            </a:r>
          </a:p>
          <a:p>
            <a:r>
              <a:rPr lang="en-US" dirty="0"/>
              <a:t>a</a:t>
            </a:r>
            <a:r>
              <a:rPr lang="en-US" dirty="0" smtClean="0"/>
              <a:t>ccess to substance abuse programmes</a:t>
            </a:r>
            <a:endParaRPr lang="en-ZA" dirty="0" smtClean="0"/>
          </a:p>
          <a:p>
            <a:r>
              <a:rPr lang="en-ZA" dirty="0"/>
              <a:t>d</a:t>
            </a:r>
            <a:r>
              <a:rPr lang="en-ZA" dirty="0" smtClean="0"/>
              <a:t>evelopmental opportunities</a:t>
            </a:r>
          </a:p>
          <a:p>
            <a:r>
              <a:rPr lang="en-ZA" dirty="0" smtClean="0"/>
              <a:t>EPWP opportunities.</a:t>
            </a:r>
          </a:p>
          <a:p>
            <a:pPr marL="0" indent="0">
              <a:buNone/>
            </a:pPr>
            <a:endParaRPr lang="en-ZA" dirty="0"/>
          </a:p>
          <a:p>
            <a:pPr marL="0" indent="0">
              <a:buNone/>
            </a:pPr>
            <a:r>
              <a:rPr lang="en-ZA" dirty="0" smtClean="0"/>
              <a:t>The reintegration team conducts public outreach to street people on a daily basis, and also conducts a series of community awareness projects focusing on giving responsibly. </a:t>
            </a:r>
          </a:p>
          <a:p>
            <a:pPr marL="0" indent="0">
              <a:buNone/>
            </a:pPr>
            <a:endParaRPr lang="en-ZA" dirty="0"/>
          </a:p>
          <a:p>
            <a:pPr marL="0" indent="0">
              <a:buNone/>
            </a:pPr>
            <a:r>
              <a:rPr lang="en-ZA" dirty="0" smtClean="0"/>
              <a:t> </a:t>
            </a:r>
            <a:endParaRPr lang="en-ZA" dirty="0"/>
          </a:p>
        </p:txBody>
      </p:sp>
      <p:sp>
        <p:nvSpPr>
          <p:cNvPr id="2" name="Footer Placeholder 1"/>
          <p:cNvSpPr>
            <a:spLocks noGrp="1"/>
          </p:cNvSpPr>
          <p:nvPr>
            <p:ph type="ftr" sz="quarter" idx="3"/>
          </p:nvPr>
        </p:nvSpPr>
        <p:spPr/>
        <p:txBody>
          <a:bodyPr/>
          <a:lstStyle/>
          <a:p>
            <a:r>
              <a:rPr lang="en-ZA" dirty="0" smtClean="0"/>
              <a:t>Go to Insert &gt; Header &amp; Footer &gt; Enter presentation name into footer field</a:t>
            </a:r>
            <a:endParaRPr lang="en-GB"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3</a:t>
            </a:fld>
            <a:endParaRPr lang="en-ZA" dirty="0"/>
          </a:p>
        </p:txBody>
      </p:sp>
    </p:spTree>
    <p:extLst>
      <p:ext uri="{BB962C8B-B14F-4D97-AF65-F5344CB8AC3E}">
        <p14:creationId xmlns:p14="http://schemas.microsoft.com/office/powerpoint/2010/main" xmlns="" val="889973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65128" y="184152"/>
            <a:ext cx="7772400" cy="1248863"/>
          </a:xfrm>
        </p:spPr>
        <p:txBody>
          <a:bodyPr/>
          <a:lstStyle/>
          <a:p>
            <a:r>
              <a:rPr lang="en-ZA" dirty="0" smtClean="0"/>
              <a:t>Team Structure </a:t>
            </a:r>
            <a:endParaRPr lang="en-ZA" dirty="0"/>
          </a:p>
        </p:txBody>
      </p:sp>
      <p:sp>
        <p:nvSpPr>
          <p:cNvPr id="7" name="Subtitle 6"/>
          <p:cNvSpPr>
            <a:spLocks noGrp="1"/>
          </p:cNvSpPr>
          <p:nvPr>
            <p:ph type="subTitle" idx="1"/>
          </p:nvPr>
        </p:nvSpPr>
        <p:spPr/>
        <p:txBody>
          <a:bodyPr/>
          <a:lstStyle/>
          <a:p>
            <a:endParaRPr lang="en-ZA" dirty="0"/>
          </a:p>
        </p:txBody>
      </p:sp>
      <p:sp>
        <p:nvSpPr>
          <p:cNvPr id="4" name="Slide Number Placeholder 3"/>
          <p:cNvSpPr>
            <a:spLocks noGrp="1"/>
          </p:cNvSpPr>
          <p:nvPr>
            <p:ph type="sldNum" sz="quarter" idx="4294967295"/>
          </p:nvPr>
        </p:nvSpPr>
        <p:spPr>
          <a:xfrm>
            <a:off x="8629650" y="6467475"/>
            <a:ext cx="514350" cy="231775"/>
          </a:xfrm>
        </p:spPr>
        <p:txBody>
          <a:bodyPr/>
          <a:lstStyle/>
          <a:p>
            <a:fld id="{8406839F-D7A4-4E5D-B93D-768AD4D1DB36}" type="slidenum">
              <a:rPr lang="en-ZA" smtClean="0"/>
              <a:pPr/>
              <a:t>4</a:t>
            </a:fld>
            <a:endParaRPr lang="en-ZA" dirty="0"/>
          </a:p>
        </p:txBody>
      </p:sp>
      <p:pic>
        <p:nvPicPr>
          <p:cNvPr id="2050" name="Picture 2" descr="C:\Users\vrugbeer\Desktop\gatesvill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9558" y="1528549"/>
            <a:ext cx="7519917" cy="43344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4918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a:t>
            </a:r>
            <a:endParaRPr lang="en-ZA" dirty="0"/>
          </a:p>
        </p:txBody>
      </p:sp>
      <p:sp>
        <p:nvSpPr>
          <p:cNvPr id="3" name="Content Placeholder 2"/>
          <p:cNvSpPr>
            <a:spLocks noGrp="1"/>
          </p:cNvSpPr>
          <p:nvPr>
            <p:ph idx="1"/>
          </p:nvPr>
        </p:nvSpPr>
        <p:spPr/>
        <p:txBody>
          <a:bodyPr/>
          <a:lstStyle/>
          <a:p>
            <a:r>
              <a:rPr lang="en-ZA" dirty="0" smtClean="0"/>
              <a:t>Number </a:t>
            </a:r>
            <a:r>
              <a:rPr lang="en-ZA" dirty="0"/>
              <a:t>of EPIC </a:t>
            </a:r>
            <a:r>
              <a:rPr lang="en-ZA" dirty="0" smtClean="0"/>
              <a:t>(107) street </a:t>
            </a:r>
            <a:r>
              <a:rPr lang="en-ZA" dirty="0"/>
              <a:t>people complaints closed from June </a:t>
            </a:r>
            <a:r>
              <a:rPr lang="en-ZA" dirty="0" smtClean="0"/>
              <a:t>2017 </a:t>
            </a:r>
            <a:r>
              <a:rPr lang="en-ZA" dirty="0"/>
              <a:t>to June </a:t>
            </a:r>
            <a:r>
              <a:rPr lang="en-ZA" dirty="0" smtClean="0"/>
              <a:t>2018 </a:t>
            </a:r>
            <a:r>
              <a:rPr lang="en-ZA" b="1" dirty="0" smtClean="0"/>
              <a:t>just under 5000 (complaints have decreased by 50% since previous financial year)</a:t>
            </a:r>
          </a:p>
          <a:p>
            <a:pPr marL="0" indent="0">
              <a:buNone/>
            </a:pPr>
            <a:r>
              <a:rPr lang="en-ZA" dirty="0"/>
              <a:t>  </a:t>
            </a:r>
          </a:p>
          <a:p>
            <a:r>
              <a:rPr lang="en-ZA" dirty="0" smtClean="0"/>
              <a:t>Number </a:t>
            </a:r>
            <a:r>
              <a:rPr lang="en-ZA" dirty="0"/>
              <a:t>of street people engaged and assisted through our services from June </a:t>
            </a:r>
            <a:r>
              <a:rPr lang="en-ZA" dirty="0" smtClean="0"/>
              <a:t>2017 </a:t>
            </a:r>
            <a:r>
              <a:rPr lang="en-ZA" dirty="0"/>
              <a:t>to June </a:t>
            </a:r>
            <a:r>
              <a:rPr lang="en-ZA" dirty="0" smtClean="0"/>
              <a:t>2018 </a:t>
            </a:r>
            <a:r>
              <a:rPr lang="en-ZA" dirty="0"/>
              <a:t>- </a:t>
            </a:r>
            <a:r>
              <a:rPr lang="en-ZA" b="1" dirty="0" smtClean="0"/>
              <a:t>2200</a:t>
            </a:r>
            <a:r>
              <a:rPr lang="en-ZA" dirty="0"/>
              <a:t>  </a:t>
            </a:r>
            <a:endParaRPr lang="en-ZA" dirty="0" smtClean="0"/>
          </a:p>
          <a:p>
            <a:endParaRPr lang="en-ZA" dirty="0"/>
          </a:p>
          <a:p>
            <a:r>
              <a:rPr lang="en-ZA" dirty="0" smtClean="0"/>
              <a:t>Number </a:t>
            </a:r>
            <a:r>
              <a:rPr lang="en-ZA" dirty="0"/>
              <a:t>of street people placed in shelters during winter readiness programme 15 May </a:t>
            </a:r>
            <a:r>
              <a:rPr lang="en-ZA" dirty="0" smtClean="0"/>
              <a:t>2017 – </a:t>
            </a:r>
            <a:r>
              <a:rPr lang="en-ZA" dirty="0"/>
              <a:t>current </a:t>
            </a:r>
            <a:r>
              <a:rPr lang="en-ZA" b="1" dirty="0" smtClean="0"/>
              <a:t>1100</a:t>
            </a:r>
          </a:p>
          <a:p>
            <a:endParaRPr lang="en-ZA" b="1" dirty="0"/>
          </a:p>
          <a:p>
            <a:r>
              <a:rPr lang="en-ZA" dirty="0" smtClean="0"/>
              <a:t>Number </a:t>
            </a:r>
            <a:r>
              <a:rPr lang="en-ZA" dirty="0"/>
              <a:t>of persons reunified with families and off the street permanently from </a:t>
            </a:r>
            <a:r>
              <a:rPr lang="en-ZA" dirty="0" smtClean="0"/>
              <a:t>July 2017- July 2018 – </a:t>
            </a:r>
            <a:r>
              <a:rPr lang="en-ZA" b="1" dirty="0" smtClean="0"/>
              <a:t>160 (an increase by 50% since previous financial year)</a:t>
            </a:r>
            <a:endParaRPr lang="en-ZA" b="1" dirty="0"/>
          </a:p>
          <a:p>
            <a:endParaRPr lang="en-ZA" dirty="0"/>
          </a:p>
          <a:p>
            <a:endParaRPr lang="en-ZA"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5</a:t>
            </a:fld>
            <a:endParaRPr lang="en-ZA" dirty="0"/>
          </a:p>
        </p:txBody>
      </p:sp>
      <p:sp>
        <p:nvSpPr>
          <p:cNvPr id="5" name="Footer Placeholder 4"/>
          <p:cNvSpPr>
            <a:spLocks noGrp="1"/>
          </p:cNvSpPr>
          <p:nvPr>
            <p:ph type="ftr" sz="quarter" idx="3"/>
          </p:nvPr>
        </p:nvSpPr>
        <p:spPr/>
        <p:txBody>
          <a:bodyPr/>
          <a:lstStyle/>
          <a:p>
            <a:r>
              <a:rPr lang="en-ZA" smtClean="0"/>
              <a:t>Go to Insert &gt; Header &amp; Footer &gt; Enter presentation name into footer field</a:t>
            </a:r>
            <a:endParaRPr lang="en-GB" dirty="0"/>
          </a:p>
        </p:txBody>
      </p:sp>
    </p:spTree>
    <p:extLst>
      <p:ext uri="{BB962C8B-B14F-4D97-AF65-F5344CB8AC3E}">
        <p14:creationId xmlns:p14="http://schemas.microsoft.com/office/powerpoint/2010/main" xmlns="" val="2420480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95928" cy="667058"/>
          </a:xfrm>
        </p:spPr>
        <p:txBody>
          <a:bodyPr>
            <a:normAutofit/>
          </a:bodyPr>
          <a:lstStyle/>
          <a:p>
            <a:r>
              <a:rPr lang="en-US" sz="3200" dirty="0" smtClean="0">
                <a:solidFill>
                  <a:srgbClr val="002060"/>
                </a:solidFill>
              </a:rPr>
              <a:t>F</a:t>
            </a:r>
            <a:r>
              <a:rPr lang="en-US" sz="2800" dirty="0" smtClean="0">
                <a:solidFill>
                  <a:srgbClr val="002060"/>
                </a:solidFill>
              </a:rPr>
              <a:t>OCUS</a:t>
            </a:r>
            <a:r>
              <a:rPr lang="en-US" sz="3200" dirty="0" smtClean="0">
                <a:solidFill>
                  <a:srgbClr val="002060"/>
                </a:solidFill>
              </a:rPr>
              <a:t> A</a:t>
            </a:r>
            <a:r>
              <a:rPr lang="en-US" sz="2800" dirty="0" smtClean="0">
                <a:solidFill>
                  <a:srgbClr val="002060"/>
                </a:solidFill>
              </a:rPr>
              <a:t>REAS</a:t>
            </a:r>
            <a:endParaRPr lang="en-ZA" sz="3200" dirty="0">
              <a:solidFill>
                <a:srgbClr val="002060"/>
              </a:solidFill>
            </a:endParaRPr>
          </a:p>
        </p:txBody>
      </p:sp>
      <p:sp>
        <p:nvSpPr>
          <p:cNvPr id="3" name="Content Placeholder 2"/>
          <p:cNvSpPr>
            <a:spLocks noGrp="1"/>
          </p:cNvSpPr>
          <p:nvPr>
            <p:ph idx="1"/>
          </p:nvPr>
        </p:nvSpPr>
        <p:spPr>
          <a:xfrm>
            <a:off x="0" y="0"/>
            <a:ext cx="9144000" cy="6858000"/>
          </a:xfrm>
          <a:ln>
            <a:solidFill>
              <a:schemeClr val="tx1"/>
            </a:solidFill>
          </a:ln>
        </p:spPr>
        <p:txBody>
          <a:bodyPr>
            <a:noAutofit/>
          </a:bodyPr>
          <a:lstStyle/>
          <a:p>
            <a:pPr marL="0" indent="0">
              <a:lnSpc>
                <a:spcPct val="150000"/>
              </a:lnSpc>
              <a:buNone/>
            </a:pPr>
            <a:endParaRPr lang="en-US" sz="1200" b="1" dirty="0" smtClean="0">
              <a:solidFill>
                <a:srgbClr val="FF0000"/>
              </a:solidFill>
            </a:endParaRPr>
          </a:p>
          <a:p>
            <a:pPr marL="0" indent="0">
              <a:lnSpc>
                <a:spcPct val="150000"/>
              </a:lnSpc>
              <a:buNone/>
            </a:pPr>
            <a:endParaRPr lang="en-US" sz="1200" b="1" dirty="0">
              <a:solidFill>
                <a:srgbClr val="FF0000"/>
              </a:solidFill>
            </a:endParaRPr>
          </a:p>
          <a:p>
            <a:pPr marL="0" indent="0">
              <a:lnSpc>
                <a:spcPct val="150000"/>
              </a:lnSpc>
              <a:buNone/>
            </a:pPr>
            <a:endParaRPr lang="en-US" sz="1400" b="1" dirty="0" smtClean="0">
              <a:solidFill>
                <a:schemeClr val="tx1">
                  <a:lumMod val="95000"/>
                  <a:lumOff val="5000"/>
                </a:schemeClr>
              </a:solidFill>
            </a:endParaRPr>
          </a:p>
          <a:p>
            <a:pPr marL="0" indent="0">
              <a:lnSpc>
                <a:spcPct val="150000"/>
              </a:lnSpc>
              <a:buNone/>
            </a:pPr>
            <a:r>
              <a:rPr lang="en-ZA" sz="1400" b="1" dirty="0" smtClean="0">
                <a:solidFill>
                  <a:schemeClr val="tx1">
                    <a:lumMod val="95000"/>
                    <a:lumOff val="5000"/>
                  </a:schemeClr>
                </a:solidFill>
              </a:rPr>
              <a:t>Street People programmes:</a:t>
            </a:r>
          </a:p>
          <a:p>
            <a:pPr>
              <a:lnSpc>
                <a:spcPct val="150000"/>
              </a:lnSpc>
            </a:pPr>
            <a:r>
              <a:rPr lang="en-ZA" sz="1400" b="1" dirty="0" smtClean="0">
                <a:solidFill>
                  <a:schemeClr val="tx1">
                    <a:lumMod val="95000"/>
                    <a:lumOff val="5000"/>
                  </a:schemeClr>
                </a:solidFill>
              </a:rPr>
              <a:t>Daily interventions </a:t>
            </a:r>
            <a:r>
              <a:rPr lang="en-ZA" sz="1400" dirty="0" smtClean="0">
                <a:solidFill>
                  <a:schemeClr val="tx1">
                    <a:lumMod val="95000"/>
                    <a:lumOff val="5000"/>
                  </a:schemeClr>
                </a:solidFill>
              </a:rPr>
              <a:t>conducted via EPIC and other means of correspondence </a:t>
            </a:r>
          </a:p>
          <a:p>
            <a:pPr>
              <a:lnSpc>
                <a:spcPct val="150000"/>
              </a:lnSpc>
            </a:pPr>
            <a:endParaRPr lang="en-ZA" sz="1400" dirty="0" smtClean="0">
              <a:solidFill>
                <a:schemeClr val="tx1">
                  <a:lumMod val="95000"/>
                  <a:lumOff val="5000"/>
                </a:schemeClr>
              </a:solidFill>
            </a:endParaRPr>
          </a:p>
          <a:p>
            <a:pPr>
              <a:lnSpc>
                <a:spcPct val="150000"/>
              </a:lnSpc>
            </a:pPr>
            <a:r>
              <a:rPr lang="en-ZA" sz="1400" b="1" dirty="0" smtClean="0">
                <a:solidFill>
                  <a:schemeClr val="tx1">
                    <a:lumMod val="95000"/>
                    <a:lumOff val="5000"/>
                  </a:schemeClr>
                </a:solidFill>
              </a:rPr>
              <a:t>Winter Readiness Programme :</a:t>
            </a:r>
            <a:r>
              <a:rPr lang="en-ZA" sz="1400" dirty="0" smtClean="0">
                <a:solidFill>
                  <a:schemeClr val="tx1">
                    <a:lumMod val="95000"/>
                    <a:lumOff val="5000"/>
                  </a:schemeClr>
                </a:solidFill>
              </a:rPr>
              <a:t> aims to provide emergency bed space and support to registered organisations providing services to street people during the winter period due to increased demand for services during winter. </a:t>
            </a:r>
          </a:p>
          <a:p>
            <a:pPr>
              <a:lnSpc>
                <a:spcPct val="150000"/>
              </a:lnSpc>
            </a:pPr>
            <a:r>
              <a:rPr lang="en-ZA" sz="1400" b="1" dirty="0" smtClean="0">
                <a:solidFill>
                  <a:schemeClr val="tx1">
                    <a:lumMod val="95000"/>
                    <a:lumOff val="5000"/>
                  </a:schemeClr>
                </a:solidFill>
              </a:rPr>
              <a:t>Give Responsibly Campaign </a:t>
            </a:r>
            <a:r>
              <a:rPr lang="en-ZA" sz="1400" dirty="0" smtClean="0">
                <a:solidFill>
                  <a:schemeClr val="tx1">
                    <a:lumMod val="95000"/>
                    <a:lumOff val="5000"/>
                  </a:schemeClr>
                </a:solidFill>
              </a:rPr>
              <a:t>– aims to raise awareness on giving responsibly</a:t>
            </a:r>
          </a:p>
          <a:p>
            <a:pPr>
              <a:lnSpc>
                <a:spcPct val="150000"/>
              </a:lnSpc>
            </a:pPr>
            <a:r>
              <a:rPr lang="en-US" sz="1400" b="1" dirty="0" smtClean="0">
                <a:solidFill>
                  <a:schemeClr val="tx1">
                    <a:lumMod val="95000"/>
                    <a:lumOff val="5000"/>
                  </a:schemeClr>
                </a:solidFill>
              </a:rPr>
              <a:t>Grant in aid programme </a:t>
            </a:r>
            <a:r>
              <a:rPr lang="en-US" sz="1400" dirty="0" smtClean="0">
                <a:solidFill>
                  <a:schemeClr val="tx1">
                    <a:lumMod val="95000"/>
                    <a:lumOff val="5000"/>
                  </a:schemeClr>
                </a:solidFill>
              </a:rPr>
              <a:t>– developmental programme for 100 street people being piloted</a:t>
            </a:r>
            <a:endParaRPr lang="en-ZA" sz="1400" dirty="0" smtClean="0">
              <a:solidFill>
                <a:schemeClr val="tx1">
                  <a:lumMod val="95000"/>
                  <a:lumOff val="5000"/>
                </a:schemeClr>
              </a:solidFill>
            </a:endParaRPr>
          </a:p>
          <a:p>
            <a:pPr>
              <a:lnSpc>
                <a:spcPct val="150000"/>
              </a:lnSpc>
            </a:pPr>
            <a:r>
              <a:rPr lang="en-ZA" sz="1400" b="1" dirty="0" smtClean="0">
                <a:solidFill>
                  <a:schemeClr val="tx1">
                    <a:lumMod val="95000"/>
                    <a:lumOff val="5000"/>
                  </a:schemeClr>
                </a:solidFill>
              </a:rPr>
              <a:t>World Homeless Day </a:t>
            </a:r>
            <a:r>
              <a:rPr lang="en-ZA" sz="1400" dirty="0" smtClean="0">
                <a:solidFill>
                  <a:schemeClr val="tx1">
                    <a:lumMod val="95000"/>
                    <a:lumOff val="5000"/>
                  </a:schemeClr>
                </a:solidFill>
              </a:rPr>
              <a:t>– Various events held annually for Street people</a:t>
            </a:r>
          </a:p>
          <a:p>
            <a:pPr>
              <a:lnSpc>
                <a:spcPct val="150000"/>
              </a:lnSpc>
            </a:pPr>
            <a:endParaRPr lang="en-US" sz="1400" dirty="0">
              <a:solidFill>
                <a:schemeClr val="tx1">
                  <a:lumMod val="95000"/>
                  <a:lumOff val="5000"/>
                </a:schemeClr>
              </a:solidFill>
            </a:endParaRPr>
          </a:p>
          <a:p>
            <a:pPr>
              <a:lnSpc>
                <a:spcPct val="150000"/>
              </a:lnSpc>
            </a:pPr>
            <a:r>
              <a:rPr lang="en-US" sz="1400" b="1" dirty="0" smtClean="0">
                <a:solidFill>
                  <a:schemeClr val="tx1">
                    <a:lumMod val="95000"/>
                    <a:lumOff val="5000"/>
                  </a:schemeClr>
                </a:solidFill>
              </a:rPr>
              <a:t>Local Networks of Care established  </a:t>
            </a:r>
            <a:r>
              <a:rPr lang="en-US" sz="1400" dirty="0" smtClean="0">
                <a:solidFill>
                  <a:schemeClr val="tx1">
                    <a:lumMod val="95000"/>
                    <a:lumOff val="5000"/>
                  </a:schemeClr>
                </a:solidFill>
              </a:rPr>
              <a:t>– NGOs supporting early intervention programmes for                                                          vulnerable groups that may gravitate towards the street</a:t>
            </a:r>
          </a:p>
          <a:p>
            <a:pPr>
              <a:lnSpc>
                <a:spcPct val="150000"/>
              </a:lnSpc>
            </a:pPr>
            <a:r>
              <a:rPr lang="en-US" sz="1400" b="1" dirty="0" smtClean="0">
                <a:solidFill>
                  <a:schemeClr val="tx1">
                    <a:lumMod val="95000"/>
                    <a:lumOff val="5000"/>
                  </a:schemeClr>
                </a:solidFill>
              </a:rPr>
              <a:t>Culemborg Safe Space for Street People</a:t>
            </a:r>
            <a:endParaRPr lang="en-ZA" sz="1400" b="1" dirty="0" smtClean="0">
              <a:solidFill>
                <a:schemeClr val="tx1">
                  <a:lumMod val="95000"/>
                  <a:lumOff val="5000"/>
                </a:schemeClr>
              </a:solidFill>
            </a:endParaRPr>
          </a:p>
          <a:p>
            <a:pPr>
              <a:lnSpc>
                <a:spcPct val="150000"/>
              </a:lnSpc>
            </a:pPr>
            <a:endParaRPr lang="en-US" sz="1400" dirty="0">
              <a:solidFill>
                <a:schemeClr val="tx1">
                  <a:lumMod val="95000"/>
                  <a:lumOff val="5000"/>
                </a:schemeClr>
              </a:solidFill>
            </a:endParaRPr>
          </a:p>
          <a:p>
            <a:pPr>
              <a:lnSpc>
                <a:spcPct val="150000"/>
              </a:lnSpc>
            </a:pPr>
            <a:endParaRPr lang="en-ZA" sz="1200" dirty="0" smtClean="0">
              <a:solidFill>
                <a:schemeClr val="tx1">
                  <a:lumMod val="95000"/>
                  <a:lumOff val="5000"/>
                </a:schemeClr>
              </a:solidFill>
            </a:endParaRPr>
          </a:p>
          <a:p>
            <a:pPr marL="0" indent="0">
              <a:buNone/>
            </a:pPr>
            <a:endParaRPr lang="en-ZA" sz="1200" dirty="0"/>
          </a:p>
          <a:p>
            <a:pPr>
              <a:buFont typeface="+mj-lt"/>
              <a:buAutoNum type="arabicPeriod" startAt="8"/>
            </a:pPr>
            <a:endParaRPr lang="en-ZA" sz="1200" dirty="0"/>
          </a:p>
        </p:txBody>
      </p:sp>
      <p:sp>
        <p:nvSpPr>
          <p:cNvPr id="4" name="Footer Placeholder 1"/>
          <p:cNvSpPr txBox="1">
            <a:spLocks/>
          </p:cNvSpPr>
          <p:nvPr/>
        </p:nvSpPr>
        <p:spPr>
          <a:xfrm>
            <a:off x="6040071" y="6420024"/>
            <a:ext cx="3103930" cy="230832"/>
          </a:xfrm>
          <a:prstGeom prst="rect">
            <a:avLst/>
          </a:prstGeom>
        </p:spPr>
        <p:txBody>
          <a:bodyPr vert="horz" lIns="0" tIns="72000" rIns="72000" bIns="0" rtlCol="0" anchor="b"/>
          <a:lstStyle>
            <a:defPPr>
              <a:defRPr lang="en-US"/>
            </a:defPPr>
            <a:lvl1pPr marL="0" algn="ctr" defTabSz="457200" rtl="0" eaLnBrk="1" latinLnBrk="0" hangingPunct="1">
              <a:defRPr sz="800" kern="1200">
                <a:solidFill>
                  <a:schemeClr val="accent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smtClean="0">
                <a:ln>
                  <a:noFill/>
                </a:ln>
                <a:solidFill>
                  <a:schemeClr val="bg1">
                    <a:lumMod val="50000"/>
                  </a:schemeClr>
                </a:solidFill>
                <a:effectLst/>
                <a:uLnTx/>
                <a:uFillTx/>
                <a:latin typeface="Century Gothic" panose="020B0502020202020204" pitchFamily="34" charset="0"/>
              </a:rPr>
              <a:t>               7</a:t>
            </a:r>
            <a:endParaRPr kumimoji="0" lang="en-GB" sz="900" i="0" u="none" strike="noStrike" kern="1200" cap="none" spc="0" normalizeH="0" baseline="0" noProof="0" dirty="0">
              <a:ln>
                <a:noFill/>
              </a:ln>
              <a:solidFill>
                <a:schemeClr val="bg1">
                  <a:lumMod val="50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xmlns="" val="1872908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A" dirty="0" smtClean="0"/>
              <a:t>ROLE OF THE REINTEGRATION UNIT</a:t>
            </a:r>
            <a:endParaRPr lang="en-ZA" dirty="0"/>
          </a:p>
        </p:txBody>
      </p:sp>
      <p:sp>
        <p:nvSpPr>
          <p:cNvPr id="5" name="Content Placeholder 4"/>
          <p:cNvSpPr>
            <a:spLocks noGrp="1"/>
          </p:cNvSpPr>
          <p:nvPr>
            <p:ph idx="1"/>
          </p:nvPr>
        </p:nvSpPr>
        <p:spPr/>
        <p:txBody>
          <a:bodyPr>
            <a:normAutofit/>
          </a:bodyPr>
          <a:lstStyle/>
          <a:p>
            <a:pPr lvl="0"/>
            <a:r>
              <a:rPr lang="en-ZA" b="1" dirty="0" smtClean="0"/>
              <a:t>FIELD OFFICERS: </a:t>
            </a:r>
          </a:p>
          <a:p>
            <a:pPr lvl="1"/>
            <a:r>
              <a:rPr lang="en-US" dirty="0" smtClean="0">
                <a:solidFill>
                  <a:prstClr val="black"/>
                </a:solidFill>
              </a:rPr>
              <a:t>Are responsible for outreach work  in their demarcated area and responding to complaints. This entails screening, data collection and offering social assistance to the street person.</a:t>
            </a:r>
          </a:p>
          <a:p>
            <a:pPr lvl="1"/>
            <a:endParaRPr lang="en-US" dirty="0">
              <a:solidFill>
                <a:prstClr val="black"/>
              </a:solidFill>
            </a:endParaRPr>
          </a:p>
          <a:p>
            <a:pPr lvl="1"/>
            <a:endParaRPr lang="en-US" dirty="0" smtClean="0">
              <a:solidFill>
                <a:prstClr val="black"/>
              </a:solidFill>
            </a:endParaRPr>
          </a:p>
          <a:p>
            <a:pPr lvl="1"/>
            <a:endParaRPr lang="en-ZA" b="1" dirty="0" smtClean="0"/>
          </a:p>
          <a:p>
            <a:r>
              <a:rPr lang="en-ZA" b="1" dirty="0" smtClean="0"/>
              <a:t>REINTEGRATION OFFICERS:</a:t>
            </a:r>
          </a:p>
          <a:p>
            <a:pPr lvl="1"/>
            <a:r>
              <a:rPr lang="en-US" dirty="0" smtClean="0">
                <a:solidFill>
                  <a:prstClr val="black"/>
                </a:solidFill>
              </a:rPr>
              <a:t>Are responsible for case management of clients willing to accept assistance. Once a client has accepted the social assistance, the client is relocated to a shelter temporarily whilst the reintegration officer establishes whether the client can be reunified with his/her family and identifies additional needs of the client in respect of other services e.g. health services, mental health services, substance abuse interventions etc.</a:t>
            </a:r>
          </a:p>
          <a:p>
            <a:pPr marL="0" indent="0">
              <a:buNone/>
            </a:pPr>
            <a:endParaRPr lang="en-US" b="1" dirty="0" smtClean="0">
              <a:solidFill>
                <a:prstClr val="black"/>
              </a:solidFill>
            </a:endParaRPr>
          </a:p>
        </p:txBody>
      </p:sp>
      <p:sp>
        <p:nvSpPr>
          <p:cNvPr id="2" name="Footer Placeholder 1"/>
          <p:cNvSpPr>
            <a:spLocks noGrp="1"/>
          </p:cNvSpPr>
          <p:nvPr>
            <p:ph type="ftr" sz="quarter" idx="3"/>
          </p:nvPr>
        </p:nvSpPr>
        <p:spPr/>
        <p:txBody>
          <a:bodyPr/>
          <a:lstStyle/>
          <a:p>
            <a:r>
              <a:rPr lang="en-ZA" dirty="0" smtClean="0"/>
              <a:t>Go to Insert &gt; Header &amp; Footer &gt; Enter presentation name into footer field</a:t>
            </a:r>
            <a:endParaRPr lang="en-GB"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7</a:t>
            </a:fld>
            <a:endParaRPr lang="en-ZA" dirty="0"/>
          </a:p>
        </p:txBody>
      </p:sp>
    </p:spTree>
    <p:extLst>
      <p:ext uri="{BB962C8B-B14F-4D97-AF65-F5344CB8AC3E}">
        <p14:creationId xmlns:p14="http://schemas.microsoft.com/office/powerpoint/2010/main" xmlns="" val="1564309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smtClean="0"/>
              <a:t>INTERVENTION WITH LAW ENFORCEMENT </a:t>
            </a:r>
            <a:endParaRPr lang="en-ZA" dirty="0"/>
          </a:p>
        </p:txBody>
      </p:sp>
      <p:sp>
        <p:nvSpPr>
          <p:cNvPr id="5" name="Content Placeholder 4"/>
          <p:cNvSpPr>
            <a:spLocks noGrp="1"/>
          </p:cNvSpPr>
          <p:nvPr>
            <p:ph idx="1"/>
          </p:nvPr>
        </p:nvSpPr>
        <p:spPr>
          <a:xfrm>
            <a:off x="457200" y="1272648"/>
            <a:ext cx="8229600" cy="4856547"/>
          </a:xfrm>
        </p:spPr>
        <p:txBody>
          <a:bodyPr/>
          <a:lstStyle/>
          <a:p>
            <a:pPr marL="0" indent="0">
              <a:buNone/>
            </a:pPr>
            <a:r>
              <a:rPr lang="en-ZA" dirty="0"/>
              <a:t>The street people unit engages a person and offers social assistance. </a:t>
            </a:r>
            <a:endParaRPr lang="en-ZA" dirty="0" smtClean="0"/>
          </a:p>
          <a:p>
            <a:pPr marL="0" indent="0">
              <a:buNone/>
            </a:pPr>
            <a:r>
              <a:rPr lang="en-ZA" dirty="0" smtClean="0"/>
              <a:t>The </a:t>
            </a:r>
            <a:r>
              <a:rPr lang="en-ZA" dirty="0"/>
              <a:t>unit engages with a person on six </a:t>
            </a:r>
            <a:r>
              <a:rPr lang="en-ZA" dirty="0" smtClean="0"/>
              <a:t>occasion, when </a:t>
            </a:r>
            <a:r>
              <a:rPr lang="en-ZA" dirty="0"/>
              <a:t>the person still refuses assistance, </a:t>
            </a:r>
            <a:r>
              <a:rPr lang="en-ZA" dirty="0" smtClean="0"/>
              <a:t>the matter is referred to the re established Displaced Persons Unit who will attend to by-law </a:t>
            </a:r>
            <a:r>
              <a:rPr lang="en-ZA" dirty="0"/>
              <a:t>infringements</a:t>
            </a:r>
            <a:r>
              <a:rPr lang="en-ZA" dirty="0" smtClean="0"/>
              <a:t>.</a:t>
            </a:r>
            <a:endParaRPr lang="en-ZA" dirty="0"/>
          </a:p>
        </p:txBody>
      </p:sp>
      <p:sp>
        <p:nvSpPr>
          <p:cNvPr id="2" name="Footer Placeholder 1"/>
          <p:cNvSpPr>
            <a:spLocks noGrp="1"/>
          </p:cNvSpPr>
          <p:nvPr>
            <p:ph type="ftr" sz="quarter" idx="3"/>
          </p:nvPr>
        </p:nvSpPr>
        <p:spPr/>
        <p:txBody>
          <a:bodyPr/>
          <a:lstStyle/>
          <a:p>
            <a:r>
              <a:rPr lang="en-ZA" dirty="0" smtClean="0"/>
              <a:t>Go to Insert &gt; Header &amp; Footer &gt; Enter presentation name into footer field</a:t>
            </a:r>
            <a:endParaRPr lang="en-GB" dirty="0"/>
          </a:p>
        </p:txBody>
      </p:sp>
      <p:sp>
        <p:nvSpPr>
          <p:cNvPr id="3" name="Slide Number Placeholder 2"/>
          <p:cNvSpPr>
            <a:spLocks noGrp="1"/>
          </p:cNvSpPr>
          <p:nvPr>
            <p:ph type="sldNum" sz="quarter" idx="4"/>
          </p:nvPr>
        </p:nvSpPr>
        <p:spPr/>
        <p:txBody>
          <a:bodyPr/>
          <a:lstStyle/>
          <a:p>
            <a:fld id="{8406839F-D7A4-4E5D-B93D-768AD4D1DB36}" type="slidenum">
              <a:rPr lang="en-ZA" smtClean="0"/>
              <a:pPr/>
              <a:t>8</a:t>
            </a:fld>
            <a:endParaRPr lang="en-ZA" dirty="0"/>
          </a:p>
        </p:txBody>
      </p:sp>
      <p:pic>
        <p:nvPicPr>
          <p:cNvPr id="6" name="Picture 5" descr="C:\Users\Sovermeyer\Desktop\IMG-20170531-WA0013.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76021" y="3752613"/>
            <a:ext cx="2886501" cy="2247095"/>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1917" y="3752613"/>
            <a:ext cx="3995762" cy="2247616"/>
          </a:xfrm>
          <a:prstGeom prst="rect">
            <a:avLst/>
          </a:prstGeom>
        </p:spPr>
      </p:pic>
    </p:spTree>
    <p:extLst>
      <p:ext uri="{BB962C8B-B14F-4D97-AF65-F5344CB8AC3E}">
        <p14:creationId xmlns:p14="http://schemas.microsoft.com/office/powerpoint/2010/main" xmlns="" val="1403186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INITIATIVES</a:t>
            </a:r>
            <a:endParaRPr lang="en-US" dirty="0"/>
          </a:p>
        </p:txBody>
      </p:sp>
      <p:sp>
        <p:nvSpPr>
          <p:cNvPr id="3" name="Content Placeholder 2"/>
          <p:cNvSpPr>
            <a:spLocks noGrp="1"/>
          </p:cNvSpPr>
          <p:nvPr>
            <p:ph idx="1"/>
          </p:nvPr>
        </p:nvSpPr>
        <p:spPr>
          <a:xfrm>
            <a:off x="457200" y="1091820"/>
            <a:ext cx="8229600" cy="4981433"/>
          </a:xfrm>
        </p:spPr>
        <p:txBody>
          <a:bodyPr>
            <a:normAutofit/>
          </a:bodyPr>
          <a:lstStyle/>
          <a:p>
            <a:pPr marL="457200" lvl="1" indent="0">
              <a:buNone/>
            </a:pPr>
            <a:endParaRPr lang="en-US" sz="1500" dirty="0" smtClean="0"/>
          </a:p>
          <a:p>
            <a:pPr marL="0" indent="0">
              <a:buNone/>
            </a:pPr>
            <a:r>
              <a:rPr lang="en-ZA" sz="1500" b="1" dirty="0" smtClean="0"/>
              <a:t>Grant-in-Aid</a:t>
            </a:r>
            <a:r>
              <a:rPr lang="en-ZA" sz="1500" dirty="0" smtClean="0"/>
              <a:t> </a:t>
            </a:r>
            <a:r>
              <a:rPr lang="en-ZA" sz="1500" dirty="0"/>
              <a:t>: We </a:t>
            </a:r>
            <a:r>
              <a:rPr lang="en-ZA" sz="1500" dirty="0" smtClean="0"/>
              <a:t>are piloting </a:t>
            </a:r>
            <a:r>
              <a:rPr lang="en-ZA" sz="1500" dirty="0"/>
              <a:t>a programme for the development and diversion of 100 street people</a:t>
            </a:r>
          </a:p>
          <a:p>
            <a:pPr marL="0" indent="0">
              <a:buNone/>
            </a:pPr>
            <a:endParaRPr lang="en-US" sz="1500" dirty="0" smtClean="0"/>
          </a:p>
          <a:p>
            <a:pPr marL="0" indent="0">
              <a:buNone/>
            </a:pPr>
            <a:r>
              <a:rPr lang="en-US" sz="1500" dirty="0" smtClean="0"/>
              <a:t>The Department has established a </a:t>
            </a:r>
            <a:r>
              <a:rPr lang="en-US" sz="1500" b="1" dirty="0" smtClean="0"/>
              <a:t>safe space </a:t>
            </a:r>
            <a:r>
              <a:rPr lang="en-US" sz="1500" dirty="0" smtClean="0"/>
              <a:t>for street people under the Culemborg bridge in the CBD this includes:</a:t>
            </a:r>
          </a:p>
          <a:p>
            <a:pPr marL="0" indent="0">
              <a:buNone/>
            </a:pPr>
            <a:endParaRPr lang="en-US" sz="1500" dirty="0"/>
          </a:p>
          <a:p>
            <a:r>
              <a:rPr lang="en-US" sz="1500" dirty="0" smtClean="0"/>
              <a:t>Safe area to overnight</a:t>
            </a:r>
          </a:p>
          <a:p>
            <a:r>
              <a:rPr lang="en-US" sz="1500" dirty="0" smtClean="0"/>
              <a:t>Social and health services</a:t>
            </a:r>
          </a:p>
          <a:p>
            <a:r>
              <a:rPr lang="en-US" sz="1500" dirty="0" smtClean="0"/>
              <a:t>Locker facilities</a:t>
            </a:r>
          </a:p>
          <a:p>
            <a:r>
              <a:rPr lang="en-US" sz="1500" dirty="0" smtClean="0"/>
              <a:t>Ablution facilities</a:t>
            </a:r>
          </a:p>
          <a:p>
            <a:r>
              <a:rPr lang="en-US" sz="1500" dirty="0" smtClean="0"/>
              <a:t>EPWP and skills development opportunities</a:t>
            </a:r>
          </a:p>
          <a:p>
            <a:endParaRPr lang="en-US" sz="1500" dirty="0" smtClean="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4"/>
          </p:nvPr>
        </p:nvSpPr>
        <p:spPr/>
        <p:txBody>
          <a:bodyPr/>
          <a:lstStyle/>
          <a:p>
            <a:fld id="{8406839F-D7A4-4E5D-B93D-768AD4D1DB36}" type="slidenum">
              <a:rPr lang="en-ZA" smtClean="0"/>
              <a:pPr/>
              <a:t>9</a:t>
            </a:fld>
            <a:endParaRPr lang="en-ZA" dirty="0"/>
          </a:p>
        </p:txBody>
      </p:sp>
      <p:sp>
        <p:nvSpPr>
          <p:cNvPr id="5" name="Footer Placeholder 4"/>
          <p:cNvSpPr>
            <a:spLocks noGrp="1"/>
          </p:cNvSpPr>
          <p:nvPr>
            <p:ph type="ftr" sz="quarter" idx="3"/>
          </p:nvPr>
        </p:nvSpPr>
        <p:spPr/>
        <p:txBody>
          <a:bodyPr/>
          <a:lstStyle/>
          <a:p>
            <a:r>
              <a:rPr lang="en-ZA" dirty="0" smtClean="0"/>
              <a:t>Go to Insert &gt; Header &amp; Footer &gt; Enter presentation name into footer field</a:t>
            </a:r>
            <a:endParaRPr lang="en-GB" dirty="0"/>
          </a:p>
        </p:txBody>
      </p:sp>
    </p:spTree>
    <p:extLst>
      <p:ext uri="{BB962C8B-B14F-4D97-AF65-F5344CB8AC3E}">
        <p14:creationId xmlns:p14="http://schemas.microsoft.com/office/powerpoint/2010/main" xmlns="" val="42545848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heme/theme1.xml><?xml version="1.0" encoding="utf-8"?>
<a:theme xmlns:a="http://schemas.openxmlformats.org/drawingml/2006/main" name="presentation slide">
  <a:themeElements>
    <a:clrScheme name="Custom 2">
      <a:dk1>
        <a:sysClr val="windowText" lastClr="000000"/>
      </a:dk1>
      <a:lt1>
        <a:sysClr val="window" lastClr="FFFFFF"/>
      </a:lt1>
      <a:dk2>
        <a:srgbClr val="BACF00"/>
      </a:dk2>
      <a:lt2>
        <a:srgbClr val="0098C5"/>
      </a:lt2>
      <a:accent1>
        <a:srgbClr val="C8006F"/>
      </a:accent1>
      <a:accent2>
        <a:srgbClr val="005870"/>
      </a:accent2>
      <a:accent3>
        <a:srgbClr val="446414"/>
      </a:accent3>
      <a:accent4>
        <a:srgbClr val="9D2235"/>
      </a:accent4>
      <a:accent5>
        <a:srgbClr val="47292E"/>
      </a:accent5>
      <a:accent6>
        <a:srgbClr val="98871F"/>
      </a:accent6>
      <a:hlink>
        <a:srgbClr val="C9571E"/>
      </a:hlink>
      <a:folHlink>
        <a:srgbClr val="63351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418749A1039347B372D4258DE0E8A7" ma:contentTypeVersion="1" ma:contentTypeDescription="Create a new document." ma:contentTypeScope="" ma:versionID="07ce1bbb4621df8666c4d89531345779">
  <xsd:schema xmlns:xsd="http://www.w3.org/2001/XMLSchema" xmlns:xs="http://www.w3.org/2001/XMLSchema" xmlns:p="http://schemas.microsoft.com/office/2006/metadata/properties" xmlns:ns2="1d7b9859-e514-4fad-a08f-08f945172c50" targetNamespace="http://schemas.microsoft.com/office/2006/metadata/properties" ma:root="true" ma:fieldsID="41c8901670bc16819bdf4be26a6555b9" ns2:_="">
    <xsd:import namespace="1d7b9859-e514-4fad-a08f-08f945172c5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b9859-e514-4fad-a08f-08f945172c5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688910-3174-48D9-B6F7-CF2AA9D03FF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18FA98D-0BF1-4A52-9B52-21D3A4B23FFC}">
  <ds:schemaRefs>
    <ds:schemaRef ds:uri="http://schemas.microsoft.com/sharepoint/v3/contenttype/forms"/>
  </ds:schemaRefs>
</ds:datastoreItem>
</file>

<file path=customXml/itemProps3.xml><?xml version="1.0" encoding="utf-8"?>
<ds:datastoreItem xmlns:ds="http://schemas.openxmlformats.org/officeDocument/2006/customXml" ds:itemID="{D8A218DD-0A7B-4C34-8DA6-EC43B08A37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b9859-e514-4fad-a08f-08f945172c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slide</Template>
  <TotalTime>308</TotalTime>
  <Words>1256</Words>
  <Application>Microsoft Office PowerPoint</Application>
  <PresentationFormat>On-screen Show (4:3)</PresentationFormat>
  <Paragraphs>157</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presentation slide</vt:lpstr>
      <vt:lpstr>STREET PEOPLE PROGRAMME</vt:lpstr>
      <vt:lpstr>Introduction –Street Peoples Programme</vt:lpstr>
      <vt:lpstr>INTRODUCTION</vt:lpstr>
      <vt:lpstr>Team Structure </vt:lpstr>
      <vt:lpstr>STATISTICS</vt:lpstr>
      <vt:lpstr>FOCUS AREAS</vt:lpstr>
      <vt:lpstr>ROLE OF THE REINTEGRATION UNIT</vt:lpstr>
      <vt:lpstr>INTERVENTION WITH LAW ENFORCEMENT </vt:lpstr>
      <vt:lpstr>NEW INITIATIVES</vt:lpstr>
      <vt:lpstr>SAFE SPACE FOR STREET PEOPLE BACKGROUND</vt:lpstr>
      <vt:lpstr>BACKGROUND</vt:lpstr>
      <vt:lpstr>BENEFITS OF A SAFE SPACE FOR HOMELESS PEOPLE </vt:lpstr>
      <vt:lpstr>Launch of Culemborg Safe Space for Street People</vt:lpstr>
      <vt:lpstr>Culemborg space before construction</vt:lpstr>
      <vt:lpstr>Site prep</vt:lpstr>
      <vt:lpstr>OUR FIRST CLIENTS</vt:lpstr>
      <vt:lpstr>CLIENTS</vt:lpstr>
      <vt:lpstr>Slide 18</vt:lpstr>
    </vt:vector>
  </TitlesOfParts>
  <Company>City of Cape Town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AREA CENTRAL-PRESENTATION-STREET PEOPLES PROGRAMME</dc:title>
  <dc:creator>Vijen Rugbeer</dc:creator>
  <cp:lastModifiedBy>Venessa Edwards</cp:lastModifiedBy>
  <cp:revision>32</cp:revision>
  <cp:lastPrinted>2014-04-22T07:42:32Z</cp:lastPrinted>
  <dcterms:created xsi:type="dcterms:W3CDTF">2017-06-13T10:41:21Z</dcterms:created>
  <dcterms:modified xsi:type="dcterms:W3CDTF">2018-10-03T19:00:14Z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0x010100D5418749A1039347B372D4258DE0E8A7</vt:lpwstr>
  </property>
</Properties>
</file>